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464646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2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2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" name="Google Shape;26;p2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2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noramic Picture with Caption">
  <p:cSld name="Panoramic 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464646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464646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464646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464646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" name="Google Shape;114;p15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5" name="Google Shape;115;p15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9" name="Google Shape;119;p16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464646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 rot="5400000">
            <a:off x="3143778" y="-1773767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2" name="Google Shape;132;p1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464646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AAAAAA"/>
            </a:gs>
            <a:gs pos="10000">
              <a:srgbClr val="AAAAAA"/>
            </a:gs>
            <a:gs pos="100000">
              <a:srgbClr val="525252"/>
            </a:gs>
          </a:gsLst>
          <a:lin ang="61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9206969" y="2963333"/>
            <a:ext cx="2981859" cy="3208867"/>
            <a:chOff x="9206969" y="2963333"/>
            <a:chExt cx="2981859" cy="3208867"/>
          </a:xfrm>
        </p:grpSpPr>
        <p:cxnSp>
          <p:nvCxnSpPr>
            <p:cNvPr id="7" name="Google Shape;7;p1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1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" name="Google Shape;10;p1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" name="Google Shape;11;p1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" name="Google Shape;12;p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46464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2F2F2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lang="en-US"/>
              <a:t>SANOFI: AT A GLANCE</a:t>
            </a:r>
            <a:endParaRPr/>
          </a:p>
        </p:txBody>
      </p:sp>
      <p:sp>
        <p:nvSpPr>
          <p:cNvPr id="140" name="Google Shape;140;p19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>
                <a:solidFill>
                  <a:schemeClr val="lt1"/>
                </a:solidFill>
              </a:rPr>
              <a:t>Julia Vroom</a:t>
            </a:r>
            <a:endParaRPr/>
          </a:p>
        </p:txBody>
      </p:sp>
      <p:pic>
        <p:nvPicPr>
          <p:cNvPr descr="A close up of a logo&#10;&#10;Description automatically generated" id="141" name="Google Shape;14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29797" y="4197537"/>
            <a:ext cx="3840480" cy="288584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/>
              <a:t>SANOFI’S PURPOSE:</a:t>
            </a:r>
            <a:endParaRPr/>
          </a:p>
        </p:txBody>
      </p:sp>
      <p:sp>
        <p:nvSpPr>
          <p:cNvPr id="147" name="Google Shape;147;p20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2000">
                <a:solidFill>
                  <a:schemeClr val="dk1"/>
                </a:solidFill>
              </a:rPr>
              <a:t>“We at Sanofi work passionately, every day, to understand and solve healthcare needs of people across the world”</a:t>
            </a:r>
            <a:endParaRPr/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>
                <a:solidFill>
                  <a:schemeClr val="lt1"/>
                </a:solidFill>
              </a:rPr>
              <a:t>Sanofi specializes in the research, treatment and prevention of several diseases: 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</a:rPr>
              <a:t>Multiple Sclerosis (MS)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</a:rPr>
              <a:t>Blood Disorders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</a:rPr>
              <a:t>Genetic Disorders </a:t>
            </a:r>
            <a:endParaRPr/>
          </a:p>
          <a:p>
            <a:pPr indent="-285750" lvl="0" marL="2857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>
                <a:solidFill>
                  <a:schemeClr val="dk1"/>
                </a:solidFill>
              </a:rPr>
              <a:t> Cancer</a:t>
            </a:r>
            <a:endParaRPr/>
          </a:p>
        </p:txBody>
      </p:sp>
      <p:sp>
        <p:nvSpPr>
          <p:cNvPr id="149" name="Google Shape;149;p20"/>
          <p:cNvSpPr txBox="1"/>
          <p:nvPr/>
        </p:nvSpPr>
        <p:spPr>
          <a:xfrm>
            <a:off x="5652052" y="2975113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5652052" y="2975113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DNA" id="151" name="Google Shape;15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613" y="5273703"/>
            <a:ext cx="1188720" cy="11887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ientist" id="152" name="Google Shape;15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89096" y="55372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croscope" id="153" name="Google Shape;153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9893" y="453003"/>
            <a:ext cx="1280160" cy="128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/>
        </p:nvSpPr>
        <p:spPr>
          <a:xfrm>
            <a:off x="715616" y="901148"/>
            <a:ext cx="732845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Sanofi cares about the community:</a:t>
            </a:r>
            <a:endParaRPr/>
          </a:p>
        </p:txBody>
      </p:sp>
      <p:sp>
        <p:nvSpPr>
          <p:cNvPr id="159" name="Google Shape;159;p21"/>
          <p:cNvSpPr txBox="1"/>
          <p:nvPr/>
        </p:nvSpPr>
        <p:spPr>
          <a:xfrm>
            <a:off x="825349" y="2495268"/>
            <a:ext cx="308775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Season of Solidary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Diabetes Camps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Educational Grants </a:t>
            </a:r>
            <a:endParaRPr/>
          </a:p>
        </p:txBody>
      </p:sp>
      <p:pic>
        <p:nvPicPr>
          <p:cNvPr descr="A person sitting on a table&#10;&#10;Description automatically generated" id="160" name="Google Shape;16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0427" y="4290093"/>
            <a:ext cx="3657600" cy="2567907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1"/>
          <p:cNvSpPr txBox="1"/>
          <p:nvPr/>
        </p:nvSpPr>
        <p:spPr>
          <a:xfrm>
            <a:off x="7301948" y="2521772"/>
            <a:ext cx="351182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Parent Connect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Pride Connect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Cancer Connect </a:t>
            </a:r>
            <a:endParaRPr/>
          </a:p>
        </p:txBody>
      </p:sp>
      <p:pic>
        <p:nvPicPr>
          <p:cNvPr descr="A group of people around each other&#10;&#10;Description automatically generated" id="162" name="Google Shape;16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58610" y="4150945"/>
            <a:ext cx="3474720" cy="273807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1"/>
          <p:cNvSpPr txBox="1"/>
          <p:nvPr/>
        </p:nvSpPr>
        <p:spPr>
          <a:xfrm>
            <a:off x="7301948" y="1881809"/>
            <a:ext cx="311426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Resources for Employees: </a:t>
            </a:r>
            <a:endParaRPr/>
          </a:p>
        </p:txBody>
      </p:sp>
      <p:sp>
        <p:nvSpPr>
          <p:cNvPr id="164" name="Google Shape;164;p21"/>
          <p:cNvSpPr txBox="1"/>
          <p:nvPr/>
        </p:nvSpPr>
        <p:spPr>
          <a:xfrm>
            <a:off x="825349" y="1834198"/>
            <a:ext cx="27204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Outreach Services: 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/>
          <p:nvPr/>
        </p:nvSpPr>
        <p:spPr>
          <a:xfrm>
            <a:off x="1815547" y="2875722"/>
            <a:ext cx="522135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Thank you </a:t>
            </a:r>
            <a:endParaRPr/>
          </a:p>
        </p:txBody>
      </p:sp>
      <p:pic>
        <p:nvPicPr>
          <p:cNvPr descr="A close up of a logo&#10;&#10;Description automatically generated" id="170" name="Google Shape;17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30945" y="142377"/>
            <a:ext cx="2377440" cy="1786473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ice">
  <a:themeElements>
    <a:clrScheme name="Marque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