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64" r:id="rId4"/>
    <p:sldMasterId id="2147483888" r:id="rId5"/>
    <p:sldMasterId id="2147483900" r:id="rId6"/>
    <p:sldMasterId id="2147483912" r:id="rId7"/>
  </p:sldMasterIdLst>
  <p:notesMasterIdLst>
    <p:notesMasterId r:id="rId11"/>
  </p:notesMasterIdLst>
  <p:sldIdLst>
    <p:sldId id="256" r:id="rId8"/>
    <p:sldId id="277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05CDB963-8A90-4731-BD28-2E30D3FF484D}">
          <p14:sldIdLst>
            <p14:sldId id="256"/>
            <p14:sldId id="277"/>
            <p14:sldId id="267"/>
          </p14:sldIdLst>
        </p14:section>
        <p14:section name="Group Member 1" id="{67C82EDF-45E1-4F40-99E4-61CBD9D71B6D}">
          <p14:sldIdLst/>
        </p14:section>
        <p14:section name="Group Member 2" id="{32CC8908-2DD1-4586-B325-D49E78524F47}">
          <p14:sldIdLst/>
        </p14:section>
        <p14:section name="Group member 3" id="{B5B72871-FE73-4A50-BCA1-1D7369E16A16}">
          <p14:sldIdLst/>
        </p14:section>
        <p14:section name="General Closing" id="{29DF22C9-5858-4D83-9365-7B659F87349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70247" autoAdjust="0"/>
  </p:normalViewPr>
  <p:slideViewPr>
    <p:cSldViewPr snapToGrid="0">
      <p:cViewPr varScale="1">
        <p:scale>
          <a:sx n="85" d="100"/>
          <a:sy n="85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991DB-DEE8-4174-9435-9D9F721C6C6A}" type="datetimeFigureOut">
              <a:rPr lang="en-US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66ED7-631A-46AF-B451-227D0A8685A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8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designed this template</a:t>
            </a:r>
            <a:r>
              <a:rPr lang="en-US" baseline="0" dirty="0">
                <a:cs typeface="Calibri"/>
              </a:rPr>
              <a:t> so that each member of the project team has a set of slides with its own theme where he/she can present their research. Members, here’s how you add a new slide to just your set: </a:t>
            </a:r>
          </a:p>
          <a:p>
            <a:br>
              <a:rPr lang="en-US" baseline="0" dirty="0">
                <a:cs typeface="Calibri"/>
              </a:rPr>
            </a:br>
            <a:endParaRPr lang="en-US" baseline="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Mark where you want to add the slide:</a:t>
            </a:r>
            <a:r>
              <a:rPr lang="en-US" baseline="0" dirty="0">
                <a:cs typeface="Calibri"/>
              </a:rPr>
              <a:t> Select </a:t>
            </a:r>
            <a:r>
              <a:rPr lang="en-US" dirty="0">
                <a:cs typeface="Calibri"/>
              </a:rPr>
              <a:t>an </a:t>
            </a:r>
            <a:r>
              <a:rPr lang="en-US" baseline="0" dirty="0">
                <a:cs typeface="Calibri"/>
              </a:rPr>
              <a:t>existing one in the Thumbnails pane, c</a:t>
            </a:r>
            <a:r>
              <a:rPr lang="en-US" dirty="0"/>
              <a:t>lick the New Slide button,</a:t>
            </a:r>
            <a:r>
              <a:rPr lang="en-US" baseline="0" dirty="0"/>
              <a:t> then </a:t>
            </a:r>
            <a:r>
              <a:rPr lang="en-US" dirty="0"/>
              <a:t>choose a layout.</a:t>
            </a:r>
            <a:r>
              <a:rPr lang="en-US" baseline="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baseline="0" dirty="0">
                <a:cs typeface="Calibri"/>
              </a:rPr>
            </a:br>
            <a:endParaRPr lang="en-US" baseline="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The new slide gets the same theme as the previous one you selected. 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b="1" baseline="0" dirty="0">
                <a:cs typeface="Calibri"/>
              </a:rPr>
            </a:br>
            <a:endParaRPr lang="en-US" b="1" baseline="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/>
              <a:t>Careful! </a:t>
            </a:r>
            <a:r>
              <a:rPr lang="en-US" baseline="0" dirty="0"/>
              <a:t>Don’t annoy your fellow presenters by accidentally changing their themes. That can happen if you choose a theme Variant from the Design tab, which changes all of the slides in your presentation to that look</a:t>
            </a:r>
            <a:r>
              <a:rPr lang="en-US" baseline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9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8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7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1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2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5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9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4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87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4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4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1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DAFA9A5-03CC-4F94-B964-70682CDB0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3467051" cy="3352800"/>
          </a:xfrm>
        </p:spPr>
        <p:txBody>
          <a:bodyPr>
            <a:normAutofit/>
          </a:bodyPr>
          <a:lstStyle/>
          <a:p>
            <a:r>
              <a:rPr lang="en-US" sz="6600" dirty="0">
                <a:cs typeface="Calibri Light"/>
              </a:rPr>
              <a:t>Sanofi at a Glance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3403042" cy="164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cs typeface="Calibri Light"/>
              </a:rPr>
              <a:t>By: Luke Ingenito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B36B60-731F-409B-A240-BBF521AB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5B200B-B6BF-4EA9-97AB-76BD409E02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99" b="2"/>
          <a:stretch/>
        </p:blipFill>
        <p:spPr>
          <a:xfrm>
            <a:off x="5526346" y="600511"/>
            <a:ext cx="5778363" cy="52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211986"/>
            <a:ext cx="10772775" cy="1658198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What is Sanofi?</a:t>
            </a:r>
          </a:p>
        </p:txBody>
      </p:sp>
      <p:sp>
        <p:nvSpPr>
          <p:cNvPr id="678" name="Content Placeholder 677">
            <a:extLst>
              <a:ext uri="{FF2B5EF4-FFF2-40B4-BE49-F238E27FC236}">
                <a16:creationId xmlns:a16="http://schemas.microsoft.com/office/drawing/2014/main" id="{8A764A2B-4D0B-42A1-97B0-BF64E4E5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79" y="1637869"/>
            <a:ext cx="6774970" cy="47007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800" dirty="0">
                <a:cs typeface="Calibri Light" panose="020F0302020204030204"/>
              </a:rPr>
              <a:t> </a:t>
            </a:r>
            <a:r>
              <a:rPr lang="en-US" sz="2800" dirty="0">
                <a:ea typeface="+mn-lt"/>
                <a:cs typeface="+mn-lt"/>
              </a:rPr>
              <a:t>Sanofi is a global pharmaceutical company that focuses on solving global healthcare needs</a:t>
            </a:r>
          </a:p>
          <a:p>
            <a:pPr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800" dirty="0">
                <a:ea typeface="+mn-lt"/>
                <a:cs typeface="+mn-lt"/>
              </a:rPr>
              <a:t> Areas of research include, but are not limited to, human vaccines, rare diseases, oncology, immunology, and infectious diseases</a:t>
            </a:r>
          </a:p>
          <a:p>
            <a:pPr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800" dirty="0">
                <a:ea typeface="+mn-lt"/>
                <a:cs typeface="+mn-lt"/>
              </a:rPr>
              <a:t> Popular products developed by Sanofi include </a:t>
            </a:r>
            <a:r>
              <a:rPr lang="en-US" sz="2800" u="sng" dirty="0">
                <a:ea typeface="+mn-lt"/>
                <a:cs typeface="+mn-lt"/>
              </a:rPr>
              <a:t>Lantus</a:t>
            </a:r>
            <a:r>
              <a:rPr lang="en-US" sz="2800" dirty="0">
                <a:ea typeface="+mn-lt"/>
                <a:cs typeface="+mn-lt"/>
              </a:rPr>
              <a:t> (Insulin for adults and kids with type 1 or type 2 diabetes) , </a:t>
            </a:r>
            <a:r>
              <a:rPr lang="en-US" sz="2800" u="sng" dirty="0" err="1">
                <a:ea typeface="+mn-lt"/>
                <a:cs typeface="+mn-lt"/>
              </a:rPr>
              <a:t>Ketek</a:t>
            </a:r>
            <a:r>
              <a:rPr lang="en-US" sz="2800" dirty="0">
                <a:ea typeface="+mn-lt"/>
                <a:cs typeface="+mn-lt"/>
              </a:rPr>
              <a:t> (used to fight infections caused by bronchitis) , and </a:t>
            </a:r>
            <a:r>
              <a:rPr lang="en-US" sz="2800" u="sng" dirty="0">
                <a:ea typeface="+mn-lt"/>
                <a:cs typeface="+mn-lt"/>
              </a:rPr>
              <a:t>Allegra</a:t>
            </a:r>
            <a:r>
              <a:rPr lang="en-US" sz="2800" dirty="0">
                <a:ea typeface="+mn-lt"/>
                <a:cs typeface="+mn-lt"/>
              </a:rPr>
              <a:t> (treatment for outdoor and/or indoor allergies)</a:t>
            </a:r>
          </a:p>
        </p:txBody>
      </p:sp>
      <p:pic>
        <p:nvPicPr>
          <p:cNvPr id="679" name="Picture 679">
            <a:extLst>
              <a:ext uri="{FF2B5EF4-FFF2-40B4-BE49-F238E27FC236}">
                <a16:creationId xmlns:a16="http://schemas.microsoft.com/office/drawing/2014/main" id="{41BAD9B2-92A5-4783-A821-DC350E331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30" b="-2"/>
          <a:stretch/>
        </p:blipFill>
        <p:spPr>
          <a:xfrm>
            <a:off x="7034461" y="264603"/>
            <a:ext cx="2851973" cy="2893728"/>
          </a:xfrm>
          <a:prstGeom prst="rect">
            <a:avLst/>
          </a:prstGeom>
        </p:spPr>
      </p:pic>
      <p:pic>
        <p:nvPicPr>
          <p:cNvPr id="683" name="Picture 683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DD6EEA7B-61B5-41A2-BD86-FCC192E1E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797" y="2158761"/>
            <a:ext cx="2570672" cy="2022895"/>
          </a:xfrm>
          <a:prstGeom prst="rect">
            <a:avLst/>
          </a:prstGeom>
        </p:spPr>
      </p:pic>
      <p:pic>
        <p:nvPicPr>
          <p:cNvPr id="685" name="Picture 685">
            <a:extLst>
              <a:ext uri="{FF2B5EF4-FFF2-40B4-BE49-F238E27FC236}">
                <a16:creationId xmlns:a16="http://schemas.microsoft.com/office/drawing/2014/main" id="{473E7129-5AE0-4783-A10A-89D259CDF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343" y="3989394"/>
            <a:ext cx="2743200" cy="27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4010828" cy="5571066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4" y="809244"/>
            <a:ext cx="3685032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92" y="1031634"/>
            <a:ext cx="3368431" cy="48447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Career Opportunities at Sanofi</a:t>
            </a:r>
            <a:br>
              <a:rPr lang="en-US" sz="4600" dirty="0">
                <a:solidFill>
                  <a:srgbClr val="FFFFFF"/>
                </a:solidFill>
              </a:rPr>
            </a:br>
            <a:endParaRPr lang="en-US" sz="46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87B881-1691-4D39-8829-3A49F7911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4810" y="557182"/>
            <a:ext cx="6269986" cy="64571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har char="•"/>
            </a:pPr>
            <a:r>
              <a:rPr lang="en-US" sz="2800" dirty="0"/>
              <a:t> At Sanofi, employees can work in a wide variety of fields</a:t>
            </a:r>
            <a:endParaRPr lang="en-US" sz="2800" dirty="0">
              <a:cs typeface="Calibri Light"/>
            </a:endParaRPr>
          </a:p>
          <a:p>
            <a:pPr>
              <a:buChar char="•"/>
            </a:pPr>
            <a:r>
              <a:rPr lang="en-US" sz="2800" dirty="0"/>
              <a:t> </a:t>
            </a:r>
            <a:r>
              <a:rPr lang="en-US" sz="2800" u="sng" dirty="0"/>
              <a:t>Research and Development</a:t>
            </a:r>
            <a:r>
              <a:rPr lang="en-US" sz="2800" dirty="0"/>
              <a:t> – allows employees to work on the development of pharmaceutical drugs and treatments</a:t>
            </a:r>
            <a:endParaRPr lang="en-US" sz="2800" dirty="0">
              <a:cs typeface="Calibri Light" panose="020F0302020204030204"/>
            </a:endParaRPr>
          </a:p>
          <a:p>
            <a:pPr>
              <a:buChar char="•"/>
            </a:pPr>
            <a:r>
              <a:rPr lang="en-US" sz="2800" dirty="0"/>
              <a:t> </a:t>
            </a:r>
            <a:r>
              <a:rPr lang="en-US" sz="2800" u="sng" dirty="0"/>
              <a:t>Manufacturing</a:t>
            </a:r>
            <a:r>
              <a:rPr lang="en-US" sz="2800" dirty="0"/>
              <a:t> – allows employees to produce Sanofi products for distribution</a:t>
            </a:r>
            <a:endParaRPr lang="en-US" sz="2800" dirty="0">
              <a:cs typeface="Calibri Light" panose="020F0302020204030204"/>
            </a:endParaRPr>
          </a:p>
          <a:p>
            <a:pPr>
              <a:buChar char="•"/>
            </a:pPr>
            <a:r>
              <a:rPr lang="en-US" sz="2800" dirty="0"/>
              <a:t> </a:t>
            </a:r>
            <a:r>
              <a:rPr lang="en-US" sz="2800" u="sng" dirty="0"/>
              <a:t>Sales and Marketing</a:t>
            </a:r>
            <a:r>
              <a:rPr lang="en-US" sz="2800" dirty="0"/>
              <a:t> – allows employees to sell and advertise the products developed by Sanofi</a:t>
            </a:r>
            <a:endParaRPr lang="en-US" sz="2800" dirty="0">
              <a:cs typeface="Calibri Light" panose="020F0302020204030204"/>
            </a:endParaRPr>
          </a:p>
          <a:p>
            <a:pPr>
              <a:buChar char="•"/>
            </a:pPr>
            <a:r>
              <a:rPr lang="en-US" sz="2800" dirty="0">
                <a:cs typeface="Calibri Light" panose="020F0302020204030204"/>
              </a:rPr>
              <a:t> Personally, I am most interested in the manufacturing area because of its focus on the development of efficient industrial performance, production, and testing processes</a:t>
            </a:r>
          </a:p>
          <a:p>
            <a:pPr>
              <a:buChar char="•"/>
            </a:pPr>
            <a:endParaRPr lang="en-US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25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2.xml><?xml version="1.0" encoding="utf-8"?>
<a:theme xmlns:a="http://schemas.openxmlformats.org/drawingml/2006/main" name="1_Metropolitan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3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4.xml><?xml version="1.0" encoding="utf-8"?>
<a:theme xmlns:a="http://schemas.openxmlformats.org/drawingml/2006/main" name="3_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71E0A8-DA6F-4DC5-84AA-9AE90625C27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F17D79-05FE-43C7-A9B5-360E9D6B5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B64549-C1F2-49EA-8B2D-5EF61BF1CE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0</TotalTime>
  <Words>259</Words>
  <Application>Microsoft Office PowerPoint</Application>
  <PresentationFormat>Widescreen</PresentationFormat>
  <Paragraphs>146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2_Metropolitan</vt:lpstr>
      <vt:lpstr>1_Metropolitan</vt:lpstr>
      <vt:lpstr>Metropolitan</vt:lpstr>
      <vt:lpstr>3_Metropolitan</vt:lpstr>
      <vt:lpstr>Sanofi at a Glance</vt:lpstr>
      <vt:lpstr>What is Sanofi?</vt:lpstr>
      <vt:lpstr>Career Opportunities at Sanofi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/>
  <cp:lastModifiedBy/>
  <cp:revision>322</cp:revision>
  <dcterms:created xsi:type="dcterms:W3CDTF">2013-06-12T19:28:15Z</dcterms:created>
  <dcterms:modified xsi:type="dcterms:W3CDTF">2019-08-01T16:33:48Z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