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
  </p:notesMasterIdLst>
  <p:sldIdLst>
    <p:sldId id="257" r:id="rId2"/>
    <p:sldId id="260" r:id="rId3"/>
    <p:sldId id="262"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8" autoAdjust="0"/>
    <p:restoredTop sz="77551" autoAdjust="0"/>
  </p:normalViewPr>
  <p:slideViewPr>
    <p:cSldViewPr snapToGrid="0">
      <p:cViewPr varScale="1">
        <p:scale>
          <a:sx n="52" d="100"/>
          <a:sy n="52" d="100"/>
        </p:scale>
        <p:origin x="130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635D9C-DAB3-4FD4-A0D7-94A06D548C20}" type="datetimeFigureOut">
              <a:rPr lang="en-US" smtClean="0"/>
              <a:t>8/1/2019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069539-DDA9-4C84-9BC9-679ED0FA9483}" type="slidenum">
              <a:rPr lang="en-US" smtClean="0"/>
              <a:t>‹#›</a:t>
            </a:fld>
            <a:endParaRPr lang="en-US"/>
          </a:p>
        </p:txBody>
      </p:sp>
    </p:spTree>
    <p:extLst>
      <p:ext uri="{BB962C8B-B14F-4D97-AF65-F5344CB8AC3E}">
        <p14:creationId xmlns:p14="http://schemas.microsoft.com/office/powerpoint/2010/main" val="3546038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Sanofi is a global biopharmaceutical organization for healthcare that it commits to improving people’s lives worldwide. It has more than 100,000 employees and presents in 100 countries. However, Sanofi provides medicines and healthcare solutions in more than 170 countries. </a:t>
            </a:r>
          </a:p>
          <a:p>
            <a:endParaRPr lang="en-US" dirty="0"/>
          </a:p>
          <a:p>
            <a:r>
              <a:rPr lang="en-US" dirty="0"/>
              <a:t>2/ Sanofi has 79 programs to access healthcare in 79 countries. </a:t>
            </a:r>
          </a:p>
          <a:p>
            <a:endParaRPr lang="en-US" dirty="0"/>
          </a:p>
          <a:p>
            <a:endParaRPr lang="en-US" dirty="0"/>
          </a:p>
        </p:txBody>
      </p:sp>
      <p:sp>
        <p:nvSpPr>
          <p:cNvPr id="4" name="Slide Number Placeholder 3"/>
          <p:cNvSpPr>
            <a:spLocks noGrp="1"/>
          </p:cNvSpPr>
          <p:nvPr>
            <p:ph type="sldNum" sz="quarter" idx="5"/>
          </p:nvPr>
        </p:nvSpPr>
        <p:spPr/>
        <p:txBody>
          <a:bodyPr/>
          <a:lstStyle/>
          <a:p>
            <a:fld id="{C4069539-DDA9-4C84-9BC9-679ED0FA9483}" type="slidenum">
              <a:rPr lang="en-US" smtClean="0"/>
              <a:t>2</a:t>
            </a:fld>
            <a:endParaRPr lang="en-US"/>
          </a:p>
        </p:txBody>
      </p:sp>
    </p:spTree>
    <p:extLst>
      <p:ext uri="{BB962C8B-B14F-4D97-AF65-F5344CB8AC3E}">
        <p14:creationId xmlns:p14="http://schemas.microsoft.com/office/powerpoint/2010/main" val="2744617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Besides maintaining the commitments to vaccines, Sanofi also focuses on five research areas, which are oncology, immunology and inflammation, rare blood disorders, rare and neurologic diseases, diabetes and cardiovascular (DCV)</a:t>
            </a:r>
          </a:p>
          <a:p>
            <a:r>
              <a:rPr lang="en-US" dirty="0"/>
              <a:t>Specially, they focus on therapeutic fields, which are the most urgent for patients’ needs.</a:t>
            </a:r>
          </a:p>
          <a:p>
            <a:endParaRPr lang="en-US" dirty="0"/>
          </a:p>
          <a:p>
            <a:r>
              <a:rPr lang="en-US" dirty="0"/>
              <a:t>2/ Their responsibilities are to improve access…. </a:t>
            </a:r>
            <a:r>
              <a:rPr lang="en-US" sz="1200" b="0" i="0" kern="1200" dirty="0">
                <a:solidFill>
                  <a:schemeClr val="dk1"/>
                </a:solidFill>
                <a:effectLst/>
                <a:latin typeface="+mn-lt"/>
                <a:ea typeface="+mn-ea"/>
                <a:cs typeface="+mn-cs"/>
              </a:rPr>
              <a:t>"Planet Mobilization,” which is a policy that limits direct and indirect impacts of their operations on the environment.</a:t>
            </a:r>
            <a:endParaRPr lang="en-US" dirty="0"/>
          </a:p>
          <a:p>
            <a:r>
              <a:rPr lang="en-US" dirty="0"/>
              <a:t>They reduce greenhouse gas emissions, reduce waste and water consumption. </a:t>
            </a:r>
            <a:r>
              <a:rPr lang="en-US"/>
              <a:t>For </a:t>
            </a:r>
            <a:r>
              <a:rPr lang="en-US" dirty="0"/>
              <a:t>example, in 2018, their water consumption decreased by 14% compared to </a:t>
            </a:r>
            <a:r>
              <a:rPr lang="en-US"/>
              <a:t>2015.</a:t>
            </a:r>
            <a:endParaRPr lang="en-US" dirty="0"/>
          </a:p>
        </p:txBody>
      </p:sp>
      <p:sp>
        <p:nvSpPr>
          <p:cNvPr id="4" name="Slide Number Placeholder 3"/>
          <p:cNvSpPr>
            <a:spLocks noGrp="1"/>
          </p:cNvSpPr>
          <p:nvPr>
            <p:ph type="sldNum" sz="quarter" idx="5"/>
          </p:nvPr>
        </p:nvSpPr>
        <p:spPr/>
        <p:txBody>
          <a:bodyPr/>
          <a:lstStyle/>
          <a:p>
            <a:fld id="{C4069539-DDA9-4C84-9BC9-679ED0FA9483}" type="slidenum">
              <a:rPr lang="en-US" smtClean="0"/>
              <a:t>3</a:t>
            </a:fld>
            <a:endParaRPr lang="en-US"/>
          </a:p>
        </p:txBody>
      </p:sp>
    </p:spTree>
    <p:extLst>
      <p:ext uri="{BB962C8B-B14F-4D97-AF65-F5344CB8AC3E}">
        <p14:creationId xmlns:p14="http://schemas.microsoft.com/office/powerpoint/2010/main" val="2174095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79622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4909128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6370823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2169902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5155338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91B17-9318-49DB-B28B-6E5994AE9581}" type="datetime1">
              <a:rPr lang="en-US" smtClean="0"/>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8834480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47083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05476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DD82B9-B8EE-4375-B6FF-88FA6ABB15D9}" type="datetime1">
              <a:rPr lang="en-US" smtClean="0"/>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96722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497495-0637-405E-AE64-5CC7506D51F5}" type="datetime1">
              <a:rPr lang="en-US" smtClean="0"/>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5412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8/1/2019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21548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8/1/2019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1270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8/1/2019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1532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8/1/2019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54627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2884F1-FFEA-405F-9602-3DCA865EDA4E}" type="datetime1">
              <a:rPr lang="en-US" smtClean="0"/>
              <a:t>8/1/2019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327582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8/1/2019</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00621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D291B17-9318-49DB-B28B-6E5994AE9581}" type="datetime1">
              <a:rPr lang="en-US" smtClean="0"/>
              <a:t>8/1/2019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3702192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50466FC-F7E6-4F33-AD91-A71B863FA238}"/>
              </a:ext>
            </a:extLst>
          </p:cNvPr>
          <p:cNvSpPr txBox="1"/>
          <p:nvPr/>
        </p:nvSpPr>
        <p:spPr>
          <a:xfrm>
            <a:off x="-156516" y="2060113"/>
            <a:ext cx="10049700" cy="1975773"/>
          </a:xfrm>
          <a:prstGeom prst="rect">
            <a:avLst/>
          </a:prstGeom>
        </p:spPr>
        <p:txBody>
          <a:bodyPr vert="horz" lIns="91440" tIns="45720" rIns="91440" bIns="45720" rtlCol="0">
            <a:normAutofit fontScale="92500"/>
          </a:bodyPr>
          <a:lstStyle/>
          <a:p>
            <a:pPr>
              <a:spcBef>
                <a:spcPts val="1000"/>
              </a:spcBef>
              <a:buClr>
                <a:schemeClr val="accent1"/>
              </a:buClr>
              <a:buSzPct val="80000"/>
              <a:buFont typeface="Wingdings 3" charset="2"/>
              <a:buChar char=""/>
            </a:pPr>
            <a:r>
              <a:rPr lang="en-US" sz="8500" b="1" i="1" dirty="0">
                <a:solidFill>
                  <a:srgbClr val="FFFFFF"/>
                </a:solidFill>
              </a:rPr>
              <a:t>Sanofi At-A-Glance</a:t>
            </a:r>
          </a:p>
        </p:txBody>
      </p:sp>
      <p:sp>
        <p:nvSpPr>
          <p:cNvPr id="5" name="TextBox 4">
            <a:extLst>
              <a:ext uri="{FF2B5EF4-FFF2-40B4-BE49-F238E27FC236}">
                <a16:creationId xmlns:a16="http://schemas.microsoft.com/office/drawing/2014/main" id="{91EEB07C-57DC-4FE2-8404-72EA7000E41A}"/>
              </a:ext>
            </a:extLst>
          </p:cNvPr>
          <p:cNvSpPr txBox="1"/>
          <p:nvPr/>
        </p:nvSpPr>
        <p:spPr>
          <a:xfrm>
            <a:off x="8007951" y="3589867"/>
            <a:ext cx="2927874" cy="553998"/>
          </a:xfrm>
          <a:prstGeom prst="rect">
            <a:avLst/>
          </a:prstGeom>
          <a:noFill/>
        </p:spPr>
        <p:txBody>
          <a:bodyPr wrap="square" rtlCol="0">
            <a:spAutoFit/>
          </a:bodyPr>
          <a:lstStyle/>
          <a:p>
            <a:r>
              <a:rPr lang="en-US" sz="3000" i="1" dirty="0">
                <a:solidFill>
                  <a:schemeClr val="bg1"/>
                </a:solidFill>
              </a:rPr>
              <a:t>By Hien Ngo</a:t>
            </a:r>
          </a:p>
        </p:txBody>
      </p:sp>
    </p:spTree>
    <p:extLst>
      <p:ext uri="{BB962C8B-B14F-4D97-AF65-F5344CB8AC3E}">
        <p14:creationId xmlns:p14="http://schemas.microsoft.com/office/powerpoint/2010/main" val="2484232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2" name="Straight Connector 71">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28"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29"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0" name="Isosceles Triangle 75">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1"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2"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3"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4" name="Isosceles Triangle 79">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5" name="Isosceles Triangle 80">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3" name="Rectangle 82">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5" name="Rectangle 84">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7" name="Straight Connector 86">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91"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Isosceles Triangle 94">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7"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9" name="Isosceles Triangle 98">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1" name="Freeform: Shape 100">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389113C-1685-494C-8277-12FAD152DEA1}"/>
              </a:ext>
            </a:extLst>
          </p:cNvPr>
          <p:cNvSpPr>
            <a:spLocks noGrp="1"/>
          </p:cNvSpPr>
          <p:nvPr>
            <p:ph type="title"/>
          </p:nvPr>
        </p:nvSpPr>
        <p:spPr>
          <a:xfrm>
            <a:off x="6639031" y="186613"/>
            <a:ext cx="5055681" cy="1119674"/>
          </a:xfrm>
        </p:spPr>
        <p:txBody>
          <a:bodyPr vert="horz" lIns="91440" tIns="45720" rIns="91440" bIns="45720" rtlCol="0" anchor="ctr">
            <a:normAutofit/>
          </a:bodyPr>
          <a:lstStyle/>
          <a:p>
            <a:r>
              <a:rPr lang="en-US" sz="4000" b="1" i="1" dirty="0">
                <a:solidFill>
                  <a:srgbClr val="FFFFFF"/>
                </a:solidFill>
              </a:rPr>
              <a:t>Sanofi </a:t>
            </a:r>
          </a:p>
        </p:txBody>
      </p:sp>
      <p:pic>
        <p:nvPicPr>
          <p:cNvPr id="1026" name="Picture 2" descr="Image result for sanofi company">
            <a:extLst>
              <a:ext uri="{FF2B5EF4-FFF2-40B4-BE49-F238E27FC236}">
                <a16:creationId xmlns:a16="http://schemas.microsoft.com/office/drawing/2014/main" id="{8FFD98BE-FF97-4F07-B34A-BD2C5A78B9B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57251" y="1940382"/>
            <a:ext cx="3856774" cy="306613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A53EE5A5-EA8C-45BE-B39D-2BC531051AB3}"/>
              </a:ext>
            </a:extLst>
          </p:cNvPr>
          <p:cNvSpPr txBox="1"/>
          <p:nvPr/>
        </p:nvSpPr>
        <p:spPr>
          <a:xfrm>
            <a:off x="6330514" y="1397832"/>
            <a:ext cx="5364200" cy="4909661"/>
          </a:xfrm>
          <a:prstGeom prst="rect">
            <a:avLst/>
          </a:prstGeom>
        </p:spPr>
        <p:txBody>
          <a:bodyPr vert="horz" lIns="91440" tIns="45720" rIns="91440" bIns="45720" rtlCol="0" anchor="t">
            <a:noAutofit/>
          </a:bodyPr>
          <a:lstStyle/>
          <a:p>
            <a:pPr marL="457200" indent="-457200">
              <a:lnSpc>
                <a:spcPct val="120000"/>
              </a:lnSpc>
              <a:spcBef>
                <a:spcPts val="1000"/>
              </a:spcBef>
              <a:buClr>
                <a:schemeClr val="accent1"/>
              </a:buClr>
              <a:buSzPct val="80000"/>
              <a:buFont typeface="Wingdings 3" charset="2"/>
              <a:buChar char=""/>
            </a:pPr>
            <a:r>
              <a:rPr lang="en-US" sz="2400" dirty="0">
                <a:solidFill>
                  <a:srgbClr val="FFFFFF"/>
                </a:solidFill>
              </a:rPr>
              <a:t>Is a global biopharmaceutical organization, which commits to improving people’s lives around the world. </a:t>
            </a:r>
          </a:p>
          <a:p>
            <a:pPr>
              <a:lnSpc>
                <a:spcPct val="120000"/>
              </a:lnSpc>
              <a:spcBef>
                <a:spcPts val="1000"/>
              </a:spcBef>
              <a:buClr>
                <a:schemeClr val="accent1"/>
              </a:buClr>
              <a:buSzPct val="80000"/>
            </a:pPr>
            <a:endParaRPr lang="en-US" sz="2400" dirty="0">
              <a:solidFill>
                <a:srgbClr val="FFFFFF"/>
              </a:solidFill>
            </a:endParaRPr>
          </a:p>
          <a:p>
            <a:pPr marL="457200" indent="-457200">
              <a:lnSpc>
                <a:spcPct val="120000"/>
              </a:lnSpc>
              <a:spcBef>
                <a:spcPts val="1000"/>
              </a:spcBef>
              <a:buClr>
                <a:schemeClr val="accent1"/>
              </a:buClr>
              <a:buSzPct val="80000"/>
              <a:buFont typeface="Wingdings 3" charset="2"/>
              <a:buChar char=""/>
            </a:pPr>
            <a:r>
              <a:rPr lang="en-US" sz="2400" dirty="0">
                <a:solidFill>
                  <a:srgbClr val="FFFFFF"/>
                </a:solidFill>
              </a:rPr>
              <a:t>Provides medicines and healthcare solutions in more than 170 countries. </a:t>
            </a:r>
          </a:p>
          <a:p>
            <a:pPr marL="457200" indent="-457200">
              <a:lnSpc>
                <a:spcPct val="120000"/>
              </a:lnSpc>
              <a:spcBef>
                <a:spcPts val="1000"/>
              </a:spcBef>
              <a:buClr>
                <a:schemeClr val="accent1"/>
              </a:buClr>
              <a:buSzPct val="80000"/>
              <a:buFont typeface="Wingdings 3" charset="2"/>
              <a:buChar char=""/>
            </a:pPr>
            <a:endParaRPr lang="en-US" sz="2400" dirty="0">
              <a:solidFill>
                <a:srgbClr val="FFFFFF"/>
              </a:solidFill>
            </a:endParaRPr>
          </a:p>
          <a:p>
            <a:pPr marL="457200" indent="-457200">
              <a:lnSpc>
                <a:spcPct val="120000"/>
              </a:lnSpc>
              <a:spcBef>
                <a:spcPts val="1000"/>
              </a:spcBef>
              <a:buClr>
                <a:schemeClr val="accent1"/>
              </a:buClr>
              <a:buSzPct val="80000"/>
              <a:buFont typeface="Wingdings 3" charset="2"/>
              <a:buChar char=""/>
            </a:pPr>
            <a:r>
              <a:rPr lang="en-US" sz="2400" dirty="0">
                <a:solidFill>
                  <a:srgbClr val="FFFFFF"/>
                </a:solidFill>
              </a:rPr>
              <a:t>Has 79 programs to access healthcare in 79 countries. </a:t>
            </a:r>
          </a:p>
          <a:p>
            <a:pPr>
              <a:lnSpc>
                <a:spcPct val="90000"/>
              </a:lnSpc>
              <a:spcBef>
                <a:spcPts val="1000"/>
              </a:spcBef>
              <a:buClr>
                <a:schemeClr val="accent1"/>
              </a:buClr>
              <a:buSzPct val="80000"/>
              <a:buFont typeface="Wingdings 3" charset="2"/>
              <a:buChar char=""/>
            </a:pPr>
            <a:endParaRPr lang="en-US" sz="2400" dirty="0">
              <a:solidFill>
                <a:srgbClr val="FFFFFF"/>
              </a:solidFill>
            </a:endParaRPr>
          </a:p>
          <a:p>
            <a:pPr>
              <a:lnSpc>
                <a:spcPct val="90000"/>
              </a:lnSpc>
              <a:spcBef>
                <a:spcPts val="1000"/>
              </a:spcBef>
              <a:buClr>
                <a:schemeClr val="accent1"/>
              </a:buClr>
              <a:buSzPct val="80000"/>
              <a:buFont typeface="Wingdings 3" charset="2"/>
              <a:buChar char=""/>
            </a:pPr>
            <a:endParaRPr lang="en-US" sz="2400" dirty="0">
              <a:solidFill>
                <a:srgbClr val="FFFFFF"/>
              </a:solidFill>
            </a:endParaRPr>
          </a:p>
          <a:p>
            <a:pPr>
              <a:lnSpc>
                <a:spcPct val="90000"/>
              </a:lnSpc>
              <a:spcBef>
                <a:spcPts val="1000"/>
              </a:spcBef>
              <a:buClr>
                <a:schemeClr val="accent1"/>
              </a:buClr>
              <a:buSzPct val="80000"/>
              <a:buFont typeface="Wingdings 3" charset="2"/>
              <a:buChar char=""/>
            </a:pPr>
            <a:endParaRPr lang="en-US" sz="2400" dirty="0">
              <a:solidFill>
                <a:srgbClr val="FFFFFF"/>
              </a:solidFill>
            </a:endParaRPr>
          </a:p>
          <a:p>
            <a:pPr>
              <a:lnSpc>
                <a:spcPct val="90000"/>
              </a:lnSpc>
              <a:spcBef>
                <a:spcPts val="1000"/>
              </a:spcBef>
              <a:buClr>
                <a:schemeClr val="accent1"/>
              </a:buClr>
              <a:buSzPct val="80000"/>
              <a:buFont typeface="Wingdings 3" charset="2"/>
              <a:buChar char=""/>
            </a:pPr>
            <a:r>
              <a:rPr lang="en-US" sz="2400" dirty="0">
                <a:solidFill>
                  <a:srgbClr val="FFFFFF"/>
                </a:solidFill>
              </a:rPr>
              <a:t> </a:t>
            </a:r>
          </a:p>
        </p:txBody>
      </p:sp>
    </p:spTree>
    <p:extLst>
      <p:ext uri="{BB962C8B-B14F-4D97-AF65-F5344CB8AC3E}">
        <p14:creationId xmlns:p14="http://schemas.microsoft.com/office/powerpoint/2010/main" val="2090079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9942E-1B49-4B0C-96EA-C942A7E7BA23}"/>
              </a:ext>
            </a:extLst>
          </p:cNvPr>
          <p:cNvSpPr>
            <a:spLocks noGrp="1"/>
          </p:cNvSpPr>
          <p:nvPr>
            <p:ph type="title"/>
          </p:nvPr>
        </p:nvSpPr>
        <p:spPr>
          <a:xfrm>
            <a:off x="658672" y="209420"/>
            <a:ext cx="8596668" cy="1320800"/>
          </a:xfrm>
        </p:spPr>
        <p:txBody>
          <a:bodyPr>
            <a:normAutofit/>
          </a:bodyPr>
          <a:lstStyle/>
          <a:p>
            <a:r>
              <a:rPr lang="en-US" sz="4000" dirty="0"/>
              <a:t>Focus &amp; Responsibility</a:t>
            </a:r>
          </a:p>
        </p:txBody>
      </p:sp>
      <p:graphicFrame>
        <p:nvGraphicFramePr>
          <p:cNvPr id="6" name="Content Placeholder 5">
            <a:extLst>
              <a:ext uri="{FF2B5EF4-FFF2-40B4-BE49-F238E27FC236}">
                <a16:creationId xmlns:a16="http://schemas.microsoft.com/office/drawing/2014/main" id="{5AC496B2-B252-440E-9C66-510314FD4C76}"/>
              </a:ext>
            </a:extLst>
          </p:cNvPr>
          <p:cNvGraphicFramePr>
            <a:graphicFrameLocks noGrp="1"/>
          </p:cNvGraphicFramePr>
          <p:nvPr>
            <p:ph sz="half" idx="2"/>
            <p:extLst>
              <p:ext uri="{D42A27DB-BD31-4B8C-83A1-F6EECF244321}">
                <p14:modId xmlns:p14="http://schemas.microsoft.com/office/powerpoint/2010/main" val="310006267"/>
              </p:ext>
            </p:extLst>
          </p:nvPr>
        </p:nvGraphicFramePr>
        <p:xfrm>
          <a:off x="279918" y="1059196"/>
          <a:ext cx="10207690" cy="5692021"/>
        </p:xfrm>
        <a:graphic>
          <a:graphicData uri="http://schemas.openxmlformats.org/drawingml/2006/table">
            <a:tbl>
              <a:tblPr firstRow="1" bandRow="1">
                <a:tableStyleId>{5C22544A-7EE6-4342-B048-85BDC9FD1C3A}</a:tableStyleId>
              </a:tblPr>
              <a:tblGrid>
                <a:gridCol w="4664188">
                  <a:extLst>
                    <a:ext uri="{9D8B030D-6E8A-4147-A177-3AD203B41FA5}">
                      <a16:colId xmlns:a16="http://schemas.microsoft.com/office/drawing/2014/main" val="817445909"/>
                    </a:ext>
                  </a:extLst>
                </a:gridCol>
                <a:gridCol w="5543502">
                  <a:extLst>
                    <a:ext uri="{9D8B030D-6E8A-4147-A177-3AD203B41FA5}">
                      <a16:colId xmlns:a16="http://schemas.microsoft.com/office/drawing/2014/main" val="1006551902"/>
                    </a:ext>
                  </a:extLst>
                </a:gridCol>
              </a:tblGrid>
              <a:tr h="608678">
                <a:tc>
                  <a:txBody>
                    <a:bodyPr/>
                    <a:lstStyle/>
                    <a:p>
                      <a:pPr algn="ctr"/>
                      <a:r>
                        <a:rPr lang="en-US" sz="2800" i="1" dirty="0"/>
                        <a:t>Focus</a:t>
                      </a:r>
                    </a:p>
                  </a:txBody>
                  <a:tcPr/>
                </a:tc>
                <a:tc>
                  <a:txBody>
                    <a:bodyPr/>
                    <a:lstStyle/>
                    <a:p>
                      <a:pPr algn="ctr"/>
                      <a:r>
                        <a:rPr lang="en-US" sz="2800" i="1" dirty="0"/>
                        <a:t>Responsibility</a:t>
                      </a:r>
                    </a:p>
                  </a:txBody>
                  <a:tcPr/>
                </a:tc>
                <a:extLst>
                  <a:ext uri="{0D108BD9-81ED-4DB2-BD59-A6C34878D82A}">
                    <a16:rowId xmlns:a16="http://schemas.microsoft.com/office/drawing/2014/main" val="924249507"/>
                  </a:ext>
                </a:extLst>
              </a:tr>
              <a:tr h="5083343">
                <a:tc>
                  <a:txBody>
                    <a:bodyPr/>
                    <a:lstStyle/>
                    <a:p>
                      <a:pPr>
                        <a:buFont typeface="+mj-lt"/>
                        <a:buAutoNum type="arabicPeriod"/>
                      </a:pPr>
                      <a:r>
                        <a:rPr lang="en-US" sz="2400" dirty="0"/>
                        <a:t>Oncology</a:t>
                      </a:r>
                    </a:p>
                    <a:p>
                      <a:pPr>
                        <a:buFont typeface="+mj-lt"/>
                        <a:buAutoNum type="arabicPeriod"/>
                      </a:pPr>
                      <a:r>
                        <a:rPr lang="en-US" sz="2400" dirty="0"/>
                        <a:t>Immunology and inflammation</a:t>
                      </a:r>
                    </a:p>
                    <a:p>
                      <a:pPr>
                        <a:buFont typeface="+mj-lt"/>
                        <a:buAutoNum type="arabicPeriod"/>
                      </a:pPr>
                      <a:r>
                        <a:rPr lang="en-US" sz="2400" dirty="0"/>
                        <a:t>Rare blood disorders</a:t>
                      </a:r>
                    </a:p>
                    <a:p>
                      <a:pPr>
                        <a:buFont typeface="+mj-lt"/>
                        <a:buAutoNum type="arabicPeriod"/>
                      </a:pPr>
                      <a:r>
                        <a:rPr lang="en-US" sz="2400" dirty="0"/>
                        <a:t>Rare and neurologic diseases </a:t>
                      </a:r>
                    </a:p>
                    <a:p>
                      <a:pPr>
                        <a:buFont typeface="+mj-lt"/>
                        <a:buAutoNum type="arabicPeriod"/>
                      </a:pPr>
                      <a:r>
                        <a:rPr lang="en-US" sz="2400" dirty="0"/>
                        <a:t>Diabetes and cardiovascular (DCV)</a:t>
                      </a:r>
                    </a:p>
                    <a:p>
                      <a:pPr>
                        <a:buFont typeface="+mj-lt"/>
                        <a:buNone/>
                      </a:pPr>
                      <a:endParaRPr lang="en-US" sz="2400" dirty="0"/>
                    </a:p>
                    <a:p>
                      <a:pPr>
                        <a:buFont typeface="Wingdings" panose="05000000000000000000" pitchFamily="2" charset="2"/>
                        <a:buChar char="Ø"/>
                      </a:pPr>
                      <a:r>
                        <a:rPr lang="en-US" sz="2400" dirty="0"/>
                        <a:t> Therapeutic fields are the most urgent for patients. </a:t>
                      </a:r>
                    </a:p>
                    <a:p>
                      <a:endParaRPr lang="en-US" sz="2400" dirty="0"/>
                    </a:p>
                  </a:txBody>
                  <a:tcPr/>
                </a:tc>
                <a:tc>
                  <a:txBody>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400" dirty="0"/>
                        <a:t>Improve access to healthcare and high-quality medications for underserved populations and women. </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400" dirty="0"/>
                        <a:t>Committed to equality and inclusiveness, community development, </a:t>
                      </a:r>
                      <a:r>
                        <a:rPr lang="en-US" sz="2400" b="0" i="0" kern="1200" dirty="0">
                          <a:solidFill>
                            <a:schemeClr val="dk1"/>
                          </a:solidFill>
                          <a:effectLst/>
                          <a:latin typeface="+mn-lt"/>
                          <a:ea typeface="+mn-ea"/>
                          <a:cs typeface="+mn-cs"/>
                        </a:rPr>
                        <a:t>medical ethics and transparency, and "Planet Mobilization”</a:t>
                      </a:r>
                    </a:p>
                  </a:txBody>
                  <a:tcPr/>
                </a:tc>
                <a:extLst>
                  <a:ext uri="{0D108BD9-81ED-4DB2-BD59-A6C34878D82A}">
                    <a16:rowId xmlns:a16="http://schemas.microsoft.com/office/drawing/2014/main" val="6265617"/>
                  </a:ext>
                </a:extLst>
              </a:tr>
            </a:tbl>
          </a:graphicData>
        </a:graphic>
      </p:graphicFrame>
    </p:spTree>
    <p:extLst>
      <p:ext uri="{BB962C8B-B14F-4D97-AF65-F5344CB8AC3E}">
        <p14:creationId xmlns:p14="http://schemas.microsoft.com/office/powerpoint/2010/main" val="41424255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283</Words>
  <Application>Microsoft Office PowerPoint</Application>
  <PresentationFormat>Widescreen</PresentationFormat>
  <Paragraphs>34</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Trebuchet MS</vt:lpstr>
      <vt:lpstr>Wingdings</vt:lpstr>
      <vt:lpstr>Wingdings 3</vt:lpstr>
      <vt:lpstr>Facet</vt:lpstr>
      <vt:lpstr>PowerPoint Presentation</vt:lpstr>
      <vt:lpstr>Sanofi </vt:lpstr>
      <vt:lpstr>Focus &amp; Responsibility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Ngo, Hien</dc:creator>
  <cp:lastModifiedBy>Ngo, Hien</cp:lastModifiedBy>
  <cp:revision>8</cp:revision>
  <dcterms:created xsi:type="dcterms:W3CDTF">2019-08-01T11:24:02Z</dcterms:created>
  <dcterms:modified xsi:type="dcterms:W3CDTF">2019-08-01T12:18:33Z</dcterms:modified>
</cp:coreProperties>
</file>