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FF694-E6BC-4E2B-9324-FB1C4629DBE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F41E536D-EC96-478D-8429-3966159188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Pharmaceutical </a:t>
          </a:r>
        </a:p>
      </dgm:t>
    </dgm:pt>
    <dgm:pt modelId="{E3894B8A-9206-422C-99BA-A8D19F78EE78}" type="parTrans" cxnId="{651C5533-4F24-4FCC-8C97-A909D0B58B57}">
      <dgm:prSet/>
      <dgm:spPr/>
      <dgm:t>
        <a:bodyPr/>
        <a:lstStyle/>
        <a:p>
          <a:endParaRPr lang="en-US"/>
        </a:p>
      </dgm:t>
    </dgm:pt>
    <dgm:pt modelId="{9B0B2FD8-A403-4090-AB2D-CA610A5B36B1}" type="sibTrans" cxnId="{651C5533-4F24-4FCC-8C97-A909D0B58B57}">
      <dgm:prSet/>
      <dgm:spPr/>
      <dgm:t>
        <a:bodyPr/>
        <a:lstStyle/>
        <a:p>
          <a:endParaRPr lang="en-US"/>
        </a:p>
      </dgm:t>
    </dgm:pt>
    <dgm:pt modelId="{7F82A7DA-960A-4EDC-87C9-613E993132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Top 10 in biggest pharmaceutical companies (based off market share)</a:t>
          </a:r>
        </a:p>
      </dgm:t>
    </dgm:pt>
    <dgm:pt modelId="{C6C3CBD2-16AE-4F90-BCFC-509C833FA1C5}" type="parTrans" cxnId="{CEF4C353-A985-4A4F-872B-8CFBDD1EF41C}">
      <dgm:prSet/>
      <dgm:spPr/>
      <dgm:t>
        <a:bodyPr/>
        <a:lstStyle/>
        <a:p>
          <a:endParaRPr lang="en-US"/>
        </a:p>
      </dgm:t>
    </dgm:pt>
    <dgm:pt modelId="{5236B41A-22B3-4FB8-B9E0-C60C9520B825}" type="sibTrans" cxnId="{CEF4C353-A985-4A4F-872B-8CFBDD1EF41C}">
      <dgm:prSet/>
      <dgm:spPr/>
      <dgm:t>
        <a:bodyPr/>
        <a:lstStyle/>
        <a:p>
          <a:endParaRPr lang="en-US"/>
        </a:p>
      </dgm:t>
    </dgm:pt>
    <dgm:pt modelId="{76359335-FB0E-4945-BA9C-B26DB6A9D0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170 Different Countries</a:t>
          </a:r>
        </a:p>
      </dgm:t>
    </dgm:pt>
    <dgm:pt modelId="{B0E651B9-8EEE-43F9-9A1E-E79438111277}" type="parTrans" cxnId="{FF41F4F9-68DF-4005-8F5E-9B23E4AF8CBB}">
      <dgm:prSet/>
      <dgm:spPr/>
      <dgm:t>
        <a:bodyPr/>
        <a:lstStyle/>
        <a:p>
          <a:endParaRPr lang="en-US"/>
        </a:p>
      </dgm:t>
    </dgm:pt>
    <dgm:pt modelId="{2437DADB-DDBB-48C9-9E7A-4F8D1880E75E}" type="sibTrans" cxnId="{FF41F4F9-68DF-4005-8F5E-9B23E4AF8CBB}">
      <dgm:prSet/>
      <dgm:spPr/>
      <dgm:t>
        <a:bodyPr/>
        <a:lstStyle/>
        <a:p>
          <a:endParaRPr lang="en-US"/>
        </a:p>
      </dgm:t>
    </dgm:pt>
    <dgm:pt modelId="{92042829-234E-4C5B-9C2C-BC845B09517E}" type="pres">
      <dgm:prSet presAssocID="{203FF694-E6BC-4E2B-9324-FB1C4629DBEF}" presName="root" presStyleCnt="0">
        <dgm:presLayoutVars>
          <dgm:dir/>
          <dgm:resizeHandles val="exact"/>
        </dgm:presLayoutVars>
      </dgm:prSet>
      <dgm:spPr/>
    </dgm:pt>
    <dgm:pt modelId="{6280EAC4-0C29-49DC-B0A1-6CEC79A19E39}" type="pres">
      <dgm:prSet presAssocID="{F41E536D-EC96-478D-8429-3966159188AB}" presName="compNode" presStyleCnt="0"/>
      <dgm:spPr/>
    </dgm:pt>
    <dgm:pt modelId="{49657355-0E85-4C83-B7BD-2F91C049BDB7}" type="pres">
      <dgm:prSet presAssocID="{F41E536D-EC96-478D-8429-3966159188AB}" presName="bgRect" presStyleLbl="bgShp" presStyleIdx="0" presStyleCnt="3"/>
      <dgm:spPr/>
    </dgm:pt>
    <dgm:pt modelId="{67F37DF5-6C3F-42A6-A6A6-05034FBC8D99}" type="pres">
      <dgm:prSet presAssocID="{F41E536D-EC96-478D-8429-3966159188A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8C692711-CA50-4D5F-90E2-51C9FCB847C7}" type="pres">
      <dgm:prSet presAssocID="{F41E536D-EC96-478D-8429-3966159188AB}" presName="spaceRect" presStyleCnt="0"/>
      <dgm:spPr/>
    </dgm:pt>
    <dgm:pt modelId="{D3BC6F6D-73DF-4E7C-B82E-D613F4284B4C}" type="pres">
      <dgm:prSet presAssocID="{F41E536D-EC96-478D-8429-3966159188AB}" presName="parTx" presStyleLbl="revTx" presStyleIdx="0" presStyleCnt="3">
        <dgm:presLayoutVars>
          <dgm:chMax val="0"/>
          <dgm:chPref val="0"/>
        </dgm:presLayoutVars>
      </dgm:prSet>
      <dgm:spPr/>
    </dgm:pt>
    <dgm:pt modelId="{210DCFF2-0C98-4A20-AF53-213933842E2B}" type="pres">
      <dgm:prSet presAssocID="{9B0B2FD8-A403-4090-AB2D-CA610A5B36B1}" presName="sibTrans" presStyleCnt="0"/>
      <dgm:spPr/>
    </dgm:pt>
    <dgm:pt modelId="{3BDE55A7-F8FA-42B5-83CC-3F2AF767DAD0}" type="pres">
      <dgm:prSet presAssocID="{7F82A7DA-960A-4EDC-87C9-613E9931327A}" presName="compNode" presStyleCnt="0"/>
      <dgm:spPr/>
    </dgm:pt>
    <dgm:pt modelId="{49F7BD19-007B-469A-A018-F3270B417C19}" type="pres">
      <dgm:prSet presAssocID="{7F82A7DA-960A-4EDC-87C9-613E9931327A}" presName="bgRect" presStyleLbl="bgShp" presStyleIdx="1" presStyleCnt="3"/>
      <dgm:spPr/>
    </dgm:pt>
    <dgm:pt modelId="{4E417140-7CB1-4E78-AB23-FAB86D07A61B}" type="pres">
      <dgm:prSet presAssocID="{7F82A7DA-960A-4EDC-87C9-613E993132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4CE86B71-4E1B-4C61-BB10-76DDCB8606F8}" type="pres">
      <dgm:prSet presAssocID="{7F82A7DA-960A-4EDC-87C9-613E9931327A}" presName="spaceRect" presStyleCnt="0"/>
      <dgm:spPr/>
    </dgm:pt>
    <dgm:pt modelId="{9EC180CA-6FF9-4DBB-A72D-2AB5B4AC07B9}" type="pres">
      <dgm:prSet presAssocID="{7F82A7DA-960A-4EDC-87C9-613E9931327A}" presName="parTx" presStyleLbl="revTx" presStyleIdx="1" presStyleCnt="3">
        <dgm:presLayoutVars>
          <dgm:chMax val="0"/>
          <dgm:chPref val="0"/>
        </dgm:presLayoutVars>
      </dgm:prSet>
      <dgm:spPr/>
    </dgm:pt>
    <dgm:pt modelId="{19972B62-DDC6-49D2-B9C7-1FD220DA46C1}" type="pres">
      <dgm:prSet presAssocID="{5236B41A-22B3-4FB8-B9E0-C60C9520B825}" presName="sibTrans" presStyleCnt="0"/>
      <dgm:spPr/>
    </dgm:pt>
    <dgm:pt modelId="{DF378D3D-7128-42ED-AA4E-E0070ABDD273}" type="pres">
      <dgm:prSet presAssocID="{76359335-FB0E-4945-BA9C-B26DB6A9D01A}" presName="compNode" presStyleCnt="0"/>
      <dgm:spPr/>
    </dgm:pt>
    <dgm:pt modelId="{F1DE9ECD-9D8D-4FE8-89FB-0E057A513395}" type="pres">
      <dgm:prSet presAssocID="{76359335-FB0E-4945-BA9C-B26DB6A9D01A}" presName="bgRect" presStyleLbl="bgShp" presStyleIdx="2" presStyleCnt="3"/>
      <dgm:spPr/>
    </dgm:pt>
    <dgm:pt modelId="{A527B161-0F19-456D-83B8-B70886E81672}" type="pres">
      <dgm:prSet presAssocID="{76359335-FB0E-4945-BA9C-B26DB6A9D01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FF70BEF0-2F16-4103-BCE1-D2FCC45583A5}" type="pres">
      <dgm:prSet presAssocID="{76359335-FB0E-4945-BA9C-B26DB6A9D01A}" presName="spaceRect" presStyleCnt="0"/>
      <dgm:spPr/>
    </dgm:pt>
    <dgm:pt modelId="{A404AE90-D3E7-4EA3-9090-7901E38319A8}" type="pres">
      <dgm:prSet presAssocID="{76359335-FB0E-4945-BA9C-B26DB6A9D01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51C5533-4F24-4FCC-8C97-A909D0B58B57}" srcId="{203FF694-E6BC-4E2B-9324-FB1C4629DBEF}" destId="{F41E536D-EC96-478D-8429-3966159188AB}" srcOrd="0" destOrd="0" parTransId="{E3894B8A-9206-422C-99BA-A8D19F78EE78}" sibTransId="{9B0B2FD8-A403-4090-AB2D-CA610A5B36B1}"/>
    <dgm:cxn modelId="{9FCDBF3F-BD98-274D-BCA2-B00EC49E34A7}" type="presOf" srcId="{F41E536D-EC96-478D-8429-3966159188AB}" destId="{D3BC6F6D-73DF-4E7C-B82E-D613F4284B4C}" srcOrd="0" destOrd="0" presId="urn:microsoft.com/office/officeart/2018/2/layout/IconVerticalSolidList"/>
    <dgm:cxn modelId="{3EF34A40-73B5-8340-A84C-A70B67592A7F}" type="presOf" srcId="{7F82A7DA-960A-4EDC-87C9-613E9931327A}" destId="{9EC180CA-6FF9-4DBB-A72D-2AB5B4AC07B9}" srcOrd="0" destOrd="0" presId="urn:microsoft.com/office/officeart/2018/2/layout/IconVerticalSolidList"/>
    <dgm:cxn modelId="{CEF4C353-A985-4A4F-872B-8CFBDD1EF41C}" srcId="{203FF694-E6BC-4E2B-9324-FB1C4629DBEF}" destId="{7F82A7DA-960A-4EDC-87C9-613E9931327A}" srcOrd="1" destOrd="0" parTransId="{C6C3CBD2-16AE-4F90-BCFC-509C833FA1C5}" sibTransId="{5236B41A-22B3-4FB8-B9E0-C60C9520B825}"/>
    <dgm:cxn modelId="{BD6EFC76-3E4C-834A-929B-7D91A622857A}" type="presOf" srcId="{76359335-FB0E-4945-BA9C-B26DB6A9D01A}" destId="{A404AE90-D3E7-4EA3-9090-7901E38319A8}" srcOrd="0" destOrd="0" presId="urn:microsoft.com/office/officeart/2018/2/layout/IconVerticalSolidList"/>
    <dgm:cxn modelId="{09E534EC-3E78-284F-9EAA-68ED1C1F3B27}" type="presOf" srcId="{203FF694-E6BC-4E2B-9324-FB1C4629DBEF}" destId="{92042829-234E-4C5B-9C2C-BC845B09517E}" srcOrd="0" destOrd="0" presId="urn:microsoft.com/office/officeart/2018/2/layout/IconVerticalSolidList"/>
    <dgm:cxn modelId="{FF41F4F9-68DF-4005-8F5E-9B23E4AF8CBB}" srcId="{203FF694-E6BC-4E2B-9324-FB1C4629DBEF}" destId="{76359335-FB0E-4945-BA9C-B26DB6A9D01A}" srcOrd="2" destOrd="0" parTransId="{B0E651B9-8EEE-43F9-9A1E-E79438111277}" sibTransId="{2437DADB-DDBB-48C9-9E7A-4F8D1880E75E}"/>
    <dgm:cxn modelId="{D28A6EED-5424-3C4E-95B8-7EF6A7F25E67}" type="presParOf" srcId="{92042829-234E-4C5B-9C2C-BC845B09517E}" destId="{6280EAC4-0C29-49DC-B0A1-6CEC79A19E39}" srcOrd="0" destOrd="0" presId="urn:microsoft.com/office/officeart/2018/2/layout/IconVerticalSolidList"/>
    <dgm:cxn modelId="{80432F4F-7F24-264C-B660-429ECA48C53C}" type="presParOf" srcId="{6280EAC4-0C29-49DC-B0A1-6CEC79A19E39}" destId="{49657355-0E85-4C83-B7BD-2F91C049BDB7}" srcOrd="0" destOrd="0" presId="urn:microsoft.com/office/officeart/2018/2/layout/IconVerticalSolidList"/>
    <dgm:cxn modelId="{250321E0-6CEA-8242-8F49-21BCE5E98B33}" type="presParOf" srcId="{6280EAC4-0C29-49DC-B0A1-6CEC79A19E39}" destId="{67F37DF5-6C3F-42A6-A6A6-05034FBC8D99}" srcOrd="1" destOrd="0" presId="urn:microsoft.com/office/officeart/2018/2/layout/IconVerticalSolidList"/>
    <dgm:cxn modelId="{89D09582-7A8B-9144-91B3-8B9716F71542}" type="presParOf" srcId="{6280EAC4-0C29-49DC-B0A1-6CEC79A19E39}" destId="{8C692711-CA50-4D5F-90E2-51C9FCB847C7}" srcOrd="2" destOrd="0" presId="urn:microsoft.com/office/officeart/2018/2/layout/IconVerticalSolidList"/>
    <dgm:cxn modelId="{D596C9F5-F8E6-6541-84FC-7BEC6CC3D2D5}" type="presParOf" srcId="{6280EAC4-0C29-49DC-B0A1-6CEC79A19E39}" destId="{D3BC6F6D-73DF-4E7C-B82E-D613F4284B4C}" srcOrd="3" destOrd="0" presId="urn:microsoft.com/office/officeart/2018/2/layout/IconVerticalSolidList"/>
    <dgm:cxn modelId="{73BCE021-BAD2-5B47-B9B0-C3140F769884}" type="presParOf" srcId="{92042829-234E-4C5B-9C2C-BC845B09517E}" destId="{210DCFF2-0C98-4A20-AF53-213933842E2B}" srcOrd="1" destOrd="0" presId="urn:microsoft.com/office/officeart/2018/2/layout/IconVerticalSolidList"/>
    <dgm:cxn modelId="{359347DF-7A9D-184D-86BD-DBB20FF5D4A3}" type="presParOf" srcId="{92042829-234E-4C5B-9C2C-BC845B09517E}" destId="{3BDE55A7-F8FA-42B5-83CC-3F2AF767DAD0}" srcOrd="2" destOrd="0" presId="urn:microsoft.com/office/officeart/2018/2/layout/IconVerticalSolidList"/>
    <dgm:cxn modelId="{1B657B23-A92F-0243-A2DF-2195AE1D31A8}" type="presParOf" srcId="{3BDE55A7-F8FA-42B5-83CC-3F2AF767DAD0}" destId="{49F7BD19-007B-469A-A018-F3270B417C19}" srcOrd="0" destOrd="0" presId="urn:microsoft.com/office/officeart/2018/2/layout/IconVerticalSolidList"/>
    <dgm:cxn modelId="{A742A552-1B86-AD41-9DD1-976732B230AA}" type="presParOf" srcId="{3BDE55A7-F8FA-42B5-83CC-3F2AF767DAD0}" destId="{4E417140-7CB1-4E78-AB23-FAB86D07A61B}" srcOrd="1" destOrd="0" presId="urn:microsoft.com/office/officeart/2018/2/layout/IconVerticalSolidList"/>
    <dgm:cxn modelId="{E3E46F0A-94FD-E849-B1CC-AFFDA94FDC54}" type="presParOf" srcId="{3BDE55A7-F8FA-42B5-83CC-3F2AF767DAD0}" destId="{4CE86B71-4E1B-4C61-BB10-76DDCB8606F8}" srcOrd="2" destOrd="0" presId="urn:microsoft.com/office/officeart/2018/2/layout/IconVerticalSolidList"/>
    <dgm:cxn modelId="{E68FBD4E-14B2-724A-A48A-9DCA54F52B27}" type="presParOf" srcId="{3BDE55A7-F8FA-42B5-83CC-3F2AF767DAD0}" destId="{9EC180CA-6FF9-4DBB-A72D-2AB5B4AC07B9}" srcOrd="3" destOrd="0" presId="urn:microsoft.com/office/officeart/2018/2/layout/IconVerticalSolidList"/>
    <dgm:cxn modelId="{5140CDAA-DF3A-6548-B8AE-0BE4EF98B946}" type="presParOf" srcId="{92042829-234E-4C5B-9C2C-BC845B09517E}" destId="{19972B62-DDC6-49D2-B9C7-1FD220DA46C1}" srcOrd="3" destOrd="0" presId="urn:microsoft.com/office/officeart/2018/2/layout/IconVerticalSolidList"/>
    <dgm:cxn modelId="{E37C5966-BFF8-984B-B9EB-BC9F5F8E7906}" type="presParOf" srcId="{92042829-234E-4C5B-9C2C-BC845B09517E}" destId="{DF378D3D-7128-42ED-AA4E-E0070ABDD273}" srcOrd="4" destOrd="0" presId="urn:microsoft.com/office/officeart/2018/2/layout/IconVerticalSolidList"/>
    <dgm:cxn modelId="{4758292F-0D64-124F-8D07-BF7BBA25BFA4}" type="presParOf" srcId="{DF378D3D-7128-42ED-AA4E-E0070ABDD273}" destId="{F1DE9ECD-9D8D-4FE8-89FB-0E057A513395}" srcOrd="0" destOrd="0" presId="urn:microsoft.com/office/officeart/2018/2/layout/IconVerticalSolidList"/>
    <dgm:cxn modelId="{43A9131C-870D-CC47-81AE-2D79AD235C46}" type="presParOf" srcId="{DF378D3D-7128-42ED-AA4E-E0070ABDD273}" destId="{A527B161-0F19-456D-83B8-B70886E81672}" srcOrd="1" destOrd="0" presId="urn:microsoft.com/office/officeart/2018/2/layout/IconVerticalSolidList"/>
    <dgm:cxn modelId="{9472F550-C15B-9847-8F51-109CCE14E7DD}" type="presParOf" srcId="{DF378D3D-7128-42ED-AA4E-E0070ABDD273}" destId="{FF70BEF0-2F16-4103-BCE1-D2FCC45583A5}" srcOrd="2" destOrd="0" presId="urn:microsoft.com/office/officeart/2018/2/layout/IconVerticalSolidList"/>
    <dgm:cxn modelId="{25C4C06B-2EFE-2C4E-BF03-4E7C9CAA778A}" type="presParOf" srcId="{DF378D3D-7128-42ED-AA4E-E0070ABDD273}" destId="{A404AE90-D3E7-4EA3-9090-7901E38319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57355-0E85-4C83-B7BD-2F91C049BDB7}">
      <dsp:nvSpPr>
        <dsp:cNvPr id="0" name=""/>
        <dsp:cNvSpPr/>
      </dsp:nvSpPr>
      <dsp:spPr>
        <a:xfrm>
          <a:off x="0" y="410"/>
          <a:ext cx="7915667" cy="961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37DF5-6C3F-42A6-A6A6-05034FBC8D99}">
      <dsp:nvSpPr>
        <dsp:cNvPr id="0" name=""/>
        <dsp:cNvSpPr/>
      </dsp:nvSpPr>
      <dsp:spPr>
        <a:xfrm>
          <a:off x="290919" y="216797"/>
          <a:ext cx="528944" cy="5289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C6F6D-73DF-4E7C-B82E-D613F4284B4C}">
      <dsp:nvSpPr>
        <dsp:cNvPr id="0" name=""/>
        <dsp:cNvSpPr/>
      </dsp:nvSpPr>
      <dsp:spPr>
        <a:xfrm>
          <a:off x="1110783" y="410"/>
          <a:ext cx="6804883" cy="96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2" tIns="101782" rIns="101782" bIns="1017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Pharmaceutical </a:t>
          </a:r>
        </a:p>
      </dsp:txBody>
      <dsp:txXfrm>
        <a:off x="1110783" y="410"/>
        <a:ext cx="6804883" cy="961717"/>
      </dsp:txXfrm>
    </dsp:sp>
    <dsp:sp modelId="{49F7BD19-007B-469A-A018-F3270B417C19}">
      <dsp:nvSpPr>
        <dsp:cNvPr id="0" name=""/>
        <dsp:cNvSpPr/>
      </dsp:nvSpPr>
      <dsp:spPr>
        <a:xfrm>
          <a:off x="0" y="1202558"/>
          <a:ext cx="7915667" cy="961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17140-7CB1-4E78-AB23-FAB86D07A61B}">
      <dsp:nvSpPr>
        <dsp:cNvPr id="0" name=""/>
        <dsp:cNvSpPr/>
      </dsp:nvSpPr>
      <dsp:spPr>
        <a:xfrm>
          <a:off x="290919" y="1418944"/>
          <a:ext cx="528944" cy="5289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180CA-6FF9-4DBB-A72D-2AB5B4AC07B9}">
      <dsp:nvSpPr>
        <dsp:cNvPr id="0" name=""/>
        <dsp:cNvSpPr/>
      </dsp:nvSpPr>
      <dsp:spPr>
        <a:xfrm>
          <a:off x="1110783" y="1202558"/>
          <a:ext cx="6804883" cy="96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2" tIns="101782" rIns="101782" bIns="1017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Top 10 in biggest pharmaceutical companies (based off market share)</a:t>
          </a:r>
        </a:p>
      </dsp:txBody>
      <dsp:txXfrm>
        <a:off x="1110783" y="1202558"/>
        <a:ext cx="6804883" cy="961717"/>
      </dsp:txXfrm>
    </dsp:sp>
    <dsp:sp modelId="{F1DE9ECD-9D8D-4FE8-89FB-0E057A513395}">
      <dsp:nvSpPr>
        <dsp:cNvPr id="0" name=""/>
        <dsp:cNvSpPr/>
      </dsp:nvSpPr>
      <dsp:spPr>
        <a:xfrm>
          <a:off x="0" y="2404705"/>
          <a:ext cx="7915667" cy="961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7B161-0F19-456D-83B8-B70886E81672}">
      <dsp:nvSpPr>
        <dsp:cNvPr id="0" name=""/>
        <dsp:cNvSpPr/>
      </dsp:nvSpPr>
      <dsp:spPr>
        <a:xfrm>
          <a:off x="290919" y="2621091"/>
          <a:ext cx="528944" cy="5289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4AE90-D3E7-4EA3-9090-7901E38319A8}">
      <dsp:nvSpPr>
        <dsp:cNvPr id="0" name=""/>
        <dsp:cNvSpPr/>
      </dsp:nvSpPr>
      <dsp:spPr>
        <a:xfrm>
          <a:off x="1110783" y="2404705"/>
          <a:ext cx="6804883" cy="96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2" tIns="101782" rIns="101782" bIns="1017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170 Different Countries</a:t>
          </a:r>
        </a:p>
      </dsp:txBody>
      <dsp:txXfrm>
        <a:off x="1110783" y="2404705"/>
        <a:ext cx="6804883" cy="961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3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7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9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4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6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E540ACE-FD61-E14F-B17F-CD2921F01198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8F5F-1A86-D144-ABC1-4B70441E8D0D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787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3CD2B5-370C-4E54-BF07-77E46BC7D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1321C5-E7EE-49D4-8BF3-7DD5F426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F98145-516D-4594-B0F0-0F5C85DAF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49DD94E-466E-443D-84D4-95364BF81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30E5A1-76E1-474B-9303-1A42C5373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E42092-1184-49FF-8DE1-34B280A4F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182D7-113F-2A46-BD43-EBBD7BE72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42" y="2767214"/>
            <a:ext cx="5814458" cy="2268559"/>
          </a:xfrm>
        </p:spPr>
        <p:txBody>
          <a:bodyPr>
            <a:normAutofit/>
          </a:bodyPr>
          <a:lstStyle/>
          <a:p>
            <a:r>
              <a:rPr lang="en-US" sz="5000" dirty="0"/>
              <a:t>Sanofi At-A-Glance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4B27-F733-2744-B437-9A0183961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343" y="3068473"/>
            <a:ext cx="4510182" cy="1160213"/>
          </a:xfrm>
        </p:spPr>
        <p:txBody>
          <a:bodyPr>
            <a:normAutofit/>
          </a:bodyPr>
          <a:lstStyle/>
          <a:p>
            <a:r>
              <a:rPr lang="en-US" dirty="0"/>
              <a:t>Syed Mumtaz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837EB5-77E1-F84C-8B6C-98DCDEACA2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4" r="785" b="-1"/>
          <a:stretch/>
        </p:blipFill>
        <p:spPr>
          <a:xfrm>
            <a:off x="7409858" y="1875908"/>
            <a:ext cx="3068816" cy="310074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30419FB-3F46-4553-9607-D1AA2CAF1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59CD79B-13FF-4DE6-AF06-77B560C62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-1"/>
            <a:ext cx="111844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02D77BF-B8EB-4AFE-AC21-08C836EF1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8A1F39-4FE8-B048-A910-B2E9D44C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/>
              <a:t>What is Sanofi?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3FA393-F863-4C67-95ED-7B1B52C43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837242"/>
              </p:ext>
            </p:extLst>
          </p:nvPr>
        </p:nvGraphicFramePr>
        <p:xfrm>
          <a:off x="2611807" y="2367883"/>
          <a:ext cx="7915667" cy="336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188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4D200-C69E-AB40-BD80-06A6E40B9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Career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721D3-90CD-204B-A0ED-5C772C887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2052116"/>
            <a:ext cx="6572814" cy="3997828"/>
          </a:xfrm>
        </p:spPr>
        <p:txBody>
          <a:bodyPr anchor="t">
            <a:normAutofit/>
          </a:bodyPr>
          <a:lstStyle/>
          <a:p>
            <a:r>
              <a:rPr lang="en-US" sz="1800" dirty="0"/>
              <a:t>Over 100,000 Employees</a:t>
            </a:r>
          </a:p>
          <a:p>
            <a:pPr lvl="1"/>
            <a:r>
              <a:rPr lang="en-US" dirty="0"/>
              <a:t>Internal Control Business Partner	</a:t>
            </a:r>
          </a:p>
          <a:p>
            <a:pPr lvl="1"/>
            <a:r>
              <a:rPr lang="en-US" dirty="0"/>
              <a:t>Head of Consumer Insight &amp; Analytics</a:t>
            </a:r>
          </a:p>
          <a:p>
            <a:pPr lvl="1"/>
            <a:r>
              <a:rPr lang="en-US" dirty="0"/>
              <a:t>Accountant</a:t>
            </a:r>
          </a:p>
          <a:p>
            <a:pPr lvl="1"/>
            <a:r>
              <a:rPr lang="en-US" dirty="0"/>
              <a:t>Data Analyst </a:t>
            </a:r>
          </a:p>
          <a:p>
            <a:pPr lvl="1"/>
            <a:r>
              <a:rPr lang="en-US" dirty="0"/>
              <a:t>Manufacturing </a:t>
            </a:r>
          </a:p>
          <a:p>
            <a:pPr lvl="1"/>
            <a:r>
              <a:rPr lang="en-US" dirty="0"/>
              <a:t>R&amp;D</a:t>
            </a:r>
          </a:p>
          <a:p>
            <a:pPr lvl="1"/>
            <a:r>
              <a:rPr lang="en-US" dirty="0"/>
              <a:t>Sales/Marketing </a:t>
            </a:r>
          </a:p>
        </p:txBody>
      </p:sp>
    </p:spTree>
    <p:extLst>
      <p:ext uri="{BB962C8B-B14F-4D97-AF65-F5344CB8AC3E}">
        <p14:creationId xmlns:p14="http://schemas.microsoft.com/office/powerpoint/2010/main" val="1231810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33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Sanofi At-A-Glance</vt:lpstr>
      <vt:lpstr>What is Sanofi?</vt:lpstr>
      <vt:lpstr>Career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Sanofi At-A-Glance</dc:title>
  <dc:creator>Mumtaz, Syed</dc:creator>
  <cp:lastModifiedBy>Mumtaz, Syed</cp:lastModifiedBy>
  <cp:revision>4</cp:revision>
  <dcterms:created xsi:type="dcterms:W3CDTF">2019-07-24T22:53:31Z</dcterms:created>
  <dcterms:modified xsi:type="dcterms:W3CDTF">2019-08-01T17:57:08Z</dcterms:modified>
</cp:coreProperties>
</file>