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A54"/>
    <a:srgbClr val="65BE6A"/>
    <a:srgbClr val="F0EEF0"/>
    <a:srgbClr val="FF5969"/>
    <a:srgbClr val="00A0A8"/>
    <a:srgbClr val="92D050"/>
    <a:srgbClr val="FEC630"/>
    <a:srgbClr val="5D7373"/>
    <a:srgbClr val="52CB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34" autoAdjust="0"/>
    <p:restoredTop sz="94660"/>
  </p:normalViewPr>
  <p:slideViewPr>
    <p:cSldViewPr snapToGrid="0">
      <p:cViewPr varScale="1">
        <p:scale>
          <a:sx n="64" d="100"/>
          <a:sy n="64" d="100"/>
        </p:scale>
        <p:origin x="16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085F-39AA-4BF6-ADC6-DB7E6A845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D6840-804A-4EE2-9237-DF3082EB0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C296-AA56-4995-96B1-D96538F66E6A}"/>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6EEC3924-1C30-4845-9069-2D2F6577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C659-45A1-4C7E-B589-BAD2480A51C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491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644C-1C10-4877-A07B-7B05AC2EB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B4D26-52B4-4898-8552-2F1D054D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A6C5B-66A8-4A81-A45D-93D23D724635}"/>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8FF7F744-22AB-4762-A675-ACF00C149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FC1B-4952-452B-B8EE-283480E4223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8159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77EA-AC99-405D-B38F-4660E72FF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E066D8-189F-488D-A7E5-4459F9B2E2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BEAFC-B594-451D-8850-A7A24657DBDA}"/>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B12D64D5-5E6F-4CB3-B6D5-8699A8057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B1F07-FD96-433B-95F4-B0A3D7C32DF6}"/>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427630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169F-C062-4D8D-9958-1D64499E9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87B74-E2BF-4A3A-8FA7-7C2B278FF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D4C83-1284-4BB3-B0F1-7527C89661E7}"/>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4DAC4C6C-5C03-4C0D-999F-46A8D8FE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4CEED-C381-4F77-974B-A24C4CF9B14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7330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5723-8353-4BF9-B9CB-2D34455A5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687A1-AD7E-4378-B552-DC83DB288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AF83E-646C-443E-9282-7819CF5200C7}"/>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9F1F728B-3948-4C88-AAA0-4F54A3C44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4F194-5328-4DA6-BBA8-8B80D2D55785}"/>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00401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CAF-C8A8-4867-B332-B1DB7EEA0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172D0-2806-40E1-B714-009535E16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C12FF-C408-4261-86B1-E469061B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618A1-9C6F-4CCF-A77B-2713F6712615}"/>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6" name="Footer Placeholder 5">
            <a:extLst>
              <a:ext uri="{FF2B5EF4-FFF2-40B4-BE49-F238E27FC236}">
                <a16:creationId xmlns:a16="http://schemas.microsoft.com/office/drawing/2014/main" id="{07244AEE-3393-4D49-9979-D6D98B661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C99E8-B06B-4E92-8E2B-46D25471DC6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65431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1621-F7F5-4BB1-90B7-5918C21ECC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D1E33-57A8-46FC-9F0A-DBAAC8313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DF519-9420-4361-B317-69BDEF3C1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7AFEA-2435-4690-9A20-FAF6F3D91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35725-854D-4F34-B863-B1C6AD61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AF3BB0-E2B3-4BDF-9FC8-3CA1730F75AA}"/>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8" name="Footer Placeholder 7">
            <a:extLst>
              <a:ext uri="{FF2B5EF4-FFF2-40B4-BE49-F238E27FC236}">
                <a16:creationId xmlns:a16="http://schemas.microsoft.com/office/drawing/2014/main" id="{DA703049-F984-41BE-AA9F-2BCF0CC0DF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B8A0D-A110-4D1A-9C5E-CD82DAC8B9A4}"/>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1777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6A4-97ED-4F1E-8E89-4709772A2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927F1-7B9B-4828-874E-E75145DD8396}"/>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4" name="Footer Placeholder 3">
            <a:extLst>
              <a:ext uri="{FF2B5EF4-FFF2-40B4-BE49-F238E27FC236}">
                <a16:creationId xmlns:a16="http://schemas.microsoft.com/office/drawing/2014/main" id="{A88C380D-0A32-42DB-B1E4-2D6DE111D9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13471-C12C-447D-8C9F-DC9A49EB0532}"/>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6453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931D3-8B39-47ED-B2CF-9CCB73D443D4}"/>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3" name="Footer Placeholder 2">
            <a:extLst>
              <a:ext uri="{FF2B5EF4-FFF2-40B4-BE49-F238E27FC236}">
                <a16:creationId xmlns:a16="http://schemas.microsoft.com/office/drawing/2014/main" id="{91AB8897-1640-4FB0-BBA7-22F9CB2D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3B87AA-C7C2-4464-8067-1B84C8B126AC}"/>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370528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79F1-FA60-42A8-9D3F-17A0EC69F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1EB8A-DA26-459D-ACE1-0646B2C4C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13457-EAFE-4A31-BAE9-494DCE9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7ABB-5AE7-446E-9333-CFBE002E4FB0}"/>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6" name="Footer Placeholder 5">
            <a:extLst>
              <a:ext uri="{FF2B5EF4-FFF2-40B4-BE49-F238E27FC236}">
                <a16:creationId xmlns:a16="http://schemas.microsoft.com/office/drawing/2014/main" id="{EF85996A-0D3E-4141-905C-09E425F9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AD0C1-EBF9-41E8-B1DF-9B75B30B1588}"/>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258895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7464-C7F0-4B64-9465-9A2BC2025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D177E-335A-4379-BFB6-6F6502707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966AD-1EDB-4702-B13F-25E92CE12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F454-B1AD-474C-8296-DD6D65DB2CF7}"/>
              </a:ext>
            </a:extLst>
          </p:cNvPr>
          <p:cNvSpPr>
            <a:spLocks noGrp="1"/>
          </p:cNvSpPr>
          <p:nvPr>
            <p:ph type="dt" sz="half" idx="10"/>
          </p:nvPr>
        </p:nvSpPr>
        <p:spPr/>
        <p:txBody>
          <a:bodyPr/>
          <a:lstStyle/>
          <a:p>
            <a:fld id="{ECE19B81-D1BB-4DF3-A8CC-0F35E61FCDB0}" type="datetimeFigureOut">
              <a:rPr lang="en-US" smtClean="0"/>
              <a:t>9/8/2021</a:t>
            </a:fld>
            <a:endParaRPr lang="en-US"/>
          </a:p>
        </p:txBody>
      </p:sp>
      <p:sp>
        <p:nvSpPr>
          <p:cNvPr id="6" name="Footer Placeholder 5">
            <a:extLst>
              <a:ext uri="{FF2B5EF4-FFF2-40B4-BE49-F238E27FC236}">
                <a16:creationId xmlns:a16="http://schemas.microsoft.com/office/drawing/2014/main" id="{E249C371-7954-4586-B599-0631A885F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B02A8-1BAD-4A42-B2BF-78176A5A3A71}"/>
              </a:ext>
            </a:extLst>
          </p:cNvPr>
          <p:cNvSpPr>
            <a:spLocks noGrp="1"/>
          </p:cNvSpPr>
          <p:nvPr>
            <p:ph type="sldNum" sz="quarter" idx="12"/>
          </p:nvPr>
        </p:nvSpPr>
        <p:spPr/>
        <p:txBody>
          <a:bodyPr/>
          <a:lstStyle/>
          <a:p>
            <a:fld id="{5E2C3620-4DE2-48EF-AF31-0F5DD9BFD6D6}" type="slidenum">
              <a:rPr lang="en-US" smtClean="0"/>
              <a:t>‹#›</a:t>
            </a:fld>
            <a:endParaRPr lang="en-US"/>
          </a:p>
        </p:txBody>
      </p:sp>
    </p:spTree>
    <p:extLst>
      <p:ext uri="{BB962C8B-B14F-4D97-AF65-F5344CB8AC3E}">
        <p14:creationId xmlns:p14="http://schemas.microsoft.com/office/powerpoint/2010/main" val="176392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ACDEC-4A75-4D7E-A116-134496313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886FBE-71E4-4C4E-85BE-9BB04B5D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9899-B643-4492-BE2B-7EEE6CF36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19B81-D1BB-4DF3-A8CC-0F35E61FCDB0}" type="datetimeFigureOut">
              <a:rPr lang="en-US" smtClean="0"/>
              <a:t>9/8/2021</a:t>
            </a:fld>
            <a:endParaRPr lang="en-US"/>
          </a:p>
        </p:txBody>
      </p:sp>
      <p:sp>
        <p:nvSpPr>
          <p:cNvPr id="5" name="Footer Placeholder 4">
            <a:extLst>
              <a:ext uri="{FF2B5EF4-FFF2-40B4-BE49-F238E27FC236}">
                <a16:creationId xmlns:a16="http://schemas.microsoft.com/office/drawing/2014/main" id="{A81DBEC5-2151-47BB-9484-437784F4C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C11DA-074A-41E0-9609-A511677C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C3620-4DE2-48EF-AF31-0F5DD9BFD6D6}" type="slidenum">
              <a:rPr lang="en-US" smtClean="0"/>
              <a:t>‹#›</a:t>
            </a:fld>
            <a:endParaRPr lang="en-US"/>
          </a:p>
        </p:txBody>
      </p:sp>
    </p:spTree>
    <p:extLst>
      <p:ext uri="{BB962C8B-B14F-4D97-AF65-F5344CB8AC3E}">
        <p14:creationId xmlns:p14="http://schemas.microsoft.com/office/powerpoint/2010/main" val="314896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9308754" y="0"/>
            <a:ext cx="12491028" cy="6867801"/>
            <a:chOff x="-9296849" y="0"/>
            <a:chExt cx="12491028" cy="6867801"/>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1180781" y="4854402"/>
              <a:ext cx="3565132"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Background Information</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9761987" y="0"/>
            <a:ext cx="12482920" cy="6858000"/>
            <a:chOff x="-9766749" y="0"/>
            <a:chExt cx="12482920"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416229" y="4165371"/>
              <a:ext cx="4114062"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Mentee Learning Outcomes</a:t>
              </a: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0226306" y="0"/>
            <a:ext cx="12482920" cy="6858000"/>
            <a:chOff x="-10231068" y="0"/>
            <a:chExt cx="12482920"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12858" y="3419634"/>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NACE Career Competencies</a:t>
              </a:r>
            </a:p>
          </p:txBody>
        </p:sp>
      </p:grpSp>
      <p:grpSp>
        <p:nvGrpSpPr>
          <p:cNvPr id="55" name="Group 54">
            <a:extLst>
              <a:ext uri="{FF2B5EF4-FFF2-40B4-BE49-F238E27FC236}">
                <a16:creationId xmlns:a16="http://schemas.microsoft.com/office/drawing/2014/main" id="{6471EBC4-87A6-491F-9577-5FE2AC99B8AB}"/>
              </a:ext>
            </a:extLst>
          </p:cNvPr>
          <p:cNvGrpSpPr/>
          <p:nvPr/>
        </p:nvGrpSpPr>
        <p:grpSpPr>
          <a:xfrm>
            <a:off x="-10675329" y="0"/>
            <a:ext cx="12482920" cy="6858000"/>
            <a:chOff x="-10684854" y="0"/>
            <a:chExt cx="12482920" cy="6858000"/>
          </a:xfrm>
        </p:grpSpPr>
        <p:sp>
          <p:nvSpPr>
            <p:cNvPr id="51" name="Rectangle 50">
              <a:extLst>
                <a:ext uri="{FF2B5EF4-FFF2-40B4-BE49-F238E27FC236}">
                  <a16:creationId xmlns:a16="http://schemas.microsoft.com/office/drawing/2014/main" id="{A5855400-E72A-4996-AD04-1CE953706F4D}"/>
                </a:ext>
              </a:extLst>
            </p:cNvPr>
            <p:cNvSpPr/>
            <p:nvPr/>
          </p:nvSpPr>
          <p:spPr>
            <a:xfrm>
              <a:off x="-1068485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4541429-1ECE-4BE3-AE5C-D8D3203D9F21}"/>
                </a:ext>
              </a:extLst>
            </p:cNvPr>
            <p:cNvSpPr txBox="1"/>
            <p:nvPr/>
          </p:nvSpPr>
          <p:spPr>
            <a:xfrm rot="16200000">
              <a:off x="137790" y="3249270"/>
              <a:ext cx="2834760"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Mentoring Defined</a:t>
              </a:r>
            </a:p>
          </p:txBody>
        </p:sp>
      </p:grpSp>
      <p:grpSp>
        <p:nvGrpSpPr>
          <p:cNvPr id="60" name="Group 59">
            <a:extLst>
              <a:ext uri="{FF2B5EF4-FFF2-40B4-BE49-F238E27FC236}">
                <a16:creationId xmlns:a16="http://schemas.microsoft.com/office/drawing/2014/main" id="{213DEA38-B2EA-48AA-ABD7-8C8B9BFA77E8}"/>
              </a:ext>
            </a:extLst>
          </p:cNvPr>
          <p:cNvGrpSpPr/>
          <p:nvPr/>
        </p:nvGrpSpPr>
        <p:grpSpPr>
          <a:xfrm>
            <a:off x="-11128589" y="0"/>
            <a:ext cx="12482920" cy="6858000"/>
            <a:chOff x="-11138114" y="0"/>
            <a:chExt cx="12482920" cy="6858000"/>
          </a:xfrm>
        </p:grpSpPr>
        <p:sp>
          <p:nvSpPr>
            <p:cNvPr id="57" name="Rectangle 56">
              <a:extLst>
                <a:ext uri="{FF2B5EF4-FFF2-40B4-BE49-F238E27FC236}">
                  <a16:creationId xmlns:a16="http://schemas.microsoft.com/office/drawing/2014/main" id="{BEA7FB13-F899-4788-8132-1C0AE0F81BD2}"/>
                </a:ext>
              </a:extLst>
            </p:cNvPr>
            <p:cNvSpPr/>
            <p:nvPr/>
          </p:nvSpPr>
          <p:spPr>
            <a:xfrm>
              <a:off x="-1113811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99D26AEB-DEDC-41F2-8B5D-F8C7A74481C7}"/>
                </a:ext>
              </a:extLst>
            </p:cNvPr>
            <p:cNvSpPr txBox="1"/>
            <p:nvPr/>
          </p:nvSpPr>
          <p:spPr>
            <a:xfrm rot="16200000">
              <a:off x="-804819" y="2021360"/>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Sanofi Networking Sessions</a:t>
              </a:r>
            </a:p>
          </p:txBody>
        </p:sp>
      </p:grpSp>
      <p:grpSp>
        <p:nvGrpSpPr>
          <p:cNvPr id="65" name="Group 64">
            <a:extLst>
              <a:ext uri="{FF2B5EF4-FFF2-40B4-BE49-F238E27FC236}">
                <a16:creationId xmlns:a16="http://schemas.microsoft.com/office/drawing/2014/main" id="{F7527016-E1C1-4832-8463-E3E4C23282EA}"/>
              </a:ext>
            </a:extLst>
          </p:cNvPr>
          <p:cNvGrpSpPr/>
          <p:nvPr/>
        </p:nvGrpSpPr>
        <p:grpSpPr>
          <a:xfrm>
            <a:off x="-11590772" y="0"/>
            <a:ext cx="12482920" cy="6858000"/>
            <a:chOff x="-11600297" y="0"/>
            <a:chExt cx="12482920" cy="6858000"/>
          </a:xfrm>
        </p:grpSpPr>
        <p:sp>
          <p:nvSpPr>
            <p:cNvPr id="62" name="Rectangle 61">
              <a:extLst>
                <a:ext uri="{FF2B5EF4-FFF2-40B4-BE49-F238E27FC236}">
                  <a16:creationId xmlns:a16="http://schemas.microsoft.com/office/drawing/2014/main" id="{A3725B73-D5E5-49E8-A59B-E16C8EEE661F}"/>
                </a:ext>
              </a:extLst>
            </p:cNvPr>
            <p:cNvSpPr/>
            <p:nvPr/>
          </p:nvSpPr>
          <p:spPr>
            <a:xfrm>
              <a:off x="-116002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6E418ABF-1DAB-43D8-896A-9F853AA47AEF}"/>
                </a:ext>
              </a:extLst>
            </p:cNvPr>
            <p:cNvSpPr txBox="1"/>
            <p:nvPr/>
          </p:nvSpPr>
          <p:spPr>
            <a:xfrm rot="16200000">
              <a:off x="-875427"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grpSp>
      <p:grpSp>
        <p:nvGrpSpPr>
          <p:cNvPr id="70" name="Group 69">
            <a:extLst>
              <a:ext uri="{FF2B5EF4-FFF2-40B4-BE49-F238E27FC236}">
                <a16:creationId xmlns:a16="http://schemas.microsoft.com/office/drawing/2014/main" id="{61C28CA0-A67A-4F2D-9984-FE60F8C66C46}"/>
              </a:ext>
            </a:extLst>
          </p:cNvPr>
          <p:cNvGrpSpPr/>
          <p:nvPr/>
        </p:nvGrpSpPr>
        <p:grpSpPr>
          <a:xfrm>
            <a:off x="-12044097" y="-5410"/>
            <a:ext cx="12482920" cy="6863410"/>
            <a:chOff x="-12129822" y="-5410"/>
            <a:chExt cx="12482920" cy="6863410"/>
          </a:xfrm>
        </p:grpSpPr>
        <p:sp>
          <p:nvSpPr>
            <p:cNvPr id="67" name="Rectangle 66">
              <a:extLst>
                <a:ext uri="{FF2B5EF4-FFF2-40B4-BE49-F238E27FC236}">
                  <a16:creationId xmlns:a16="http://schemas.microsoft.com/office/drawing/2014/main" id="{CA129AF7-A727-41DB-9B16-6E270BA5A23E}"/>
                </a:ext>
              </a:extLst>
            </p:cNvPr>
            <p:cNvSpPr/>
            <p:nvPr/>
          </p:nvSpPr>
          <p:spPr>
            <a:xfrm>
              <a:off x="-1212982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3318D224-423E-43B3-B54D-1C060BBCAEEB}"/>
                </a:ext>
              </a:extLst>
            </p:cNvPr>
            <p:cNvSpPr txBox="1"/>
            <p:nvPr/>
          </p:nvSpPr>
          <p:spPr>
            <a:xfrm rot="16200000">
              <a:off x="-1404948"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grpSp>
      <p:sp>
        <p:nvSpPr>
          <p:cNvPr id="5" name="Rectangle 4">
            <a:extLst>
              <a:ext uri="{FF2B5EF4-FFF2-40B4-BE49-F238E27FC236}">
                <a16:creationId xmlns:a16="http://schemas.microsoft.com/office/drawing/2014/main" id="{DD903C3A-583D-F544-9C31-DE5E04A2C8CE}"/>
              </a:ext>
            </a:extLst>
          </p:cNvPr>
          <p:cNvSpPr/>
          <p:nvPr/>
        </p:nvSpPr>
        <p:spPr>
          <a:xfrm>
            <a:off x="3168195" y="5311739"/>
            <a:ext cx="9023805" cy="1546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07DCC5D7-2680-9D42-BDE2-254ABED8A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652" y="5661096"/>
            <a:ext cx="2893587" cy="970833"/>
          </a:xfrm>
          <a:prstGeom prst="rect">
            <a:avLst/>
          </a:prstGeom>
        </p:spPr>
      </p:pic>
      <p:pic>
        <p:nvPicPr>
          <p:cNvPr id="4" name="Picture 3" descr="A picture containing person, crowd&#10;&#10;Description automatically generated">
            <a:extLst>
              <a:ext uri="{FF2B5EF4-FFF2-40B4-BE49-F238E27FC236}">
                <a16:creationId xmlns:a16="http://schemas.microsoft.com/office/drawing/2014/main" id="{7D5E5577-40F6-6848-80D5-140C41A6C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258" y="-1325364"/>
            <a:ext cx="10381726" cy="6923314"/>
          </a:xfrm>
          <a:prstGeom prst="rect">
            <a:avLst/>
          </a:prstGeom>
        </p:spPr>
      </p:pic>
      <p:sp>
        <p:nvSpPr>
          <p:cNvPr id="2" name="TextBox 1">
            <a:extLst>
              <a:ext uri="{FF2B5EF4-FFF2-40B4-BE49-F238E27FC236}">
                <a16:creationId xmlns:a16="http://schemas.microsoft.com/office/drawing/2014/main" id="{FF56B794-2B3C-2D4E-80E2-728A7D9DBE89}"/>
              </a:ext>
            </a:extLst>
          </p:cNvPr>
          <p:cNvSpPr txBox="1"/>
          <p:nvPr/>
        </p:nvSpPr>
        <p:spPr>
          <a:xfrm>
            <a:off x="6902397" y="6538955"/>
            <a:ext cx="2418098" cy="307777"/>
          </a:xfrm>
          <a:prstGeom prst="rect">
            <a:avLst/>
          </a:prstGeom>
          <a:noFill/>
        </p:spPr>
        <p:txBody>
          <a:bodyPr wrap="none" rtlCol="0">
            <a:spAutoFit/>
          </a:bodyPr>
          <a:lstStyle/>
          <a:p>
            <a:r>
              <a:rPr lang="en-US" sz="1400" dirty="0" err="1">
                <a:solidFill>
                  <a:srgbClr val="689A54"/>
                </a:solidFill>
              </a:rPr>
              <a:t>www.rvccmentorprogram.com</a:t>
            </a:r>
            <a:endParaRPr lang="en-US" sz="1400" dirty="0">
              <a:solidFill>
                <a:srgbClr val="689A54"/>
              </a:solidFill>
            </a:endParaRPr>
          </a:p>
        </p:txBody>
      </p:sp>
    </p:spTree>
    <p:extLst>
      <p:ext uri="{BB962C8B-B14F-4D97-AF65-F5344CB8AC3E}">
        <p14:creationId xmlns:p14="http://schemas.microsoft.com/office/powerpoint/2010/main" val="33926822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7893"/>
            <a:ext cx="12482920" cy="6865893"/>
            <a:chOff x="-9296849" y="-7893"/>
            <a:chExt cx="12482920" cy="6865893"/>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7893"/>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006F4ED6-E10D-4D93-B4BB-A139F6FF6A4D}"/>
              </a:ext>
            </a:extLst>
          </p:cNvPr>
          <p:cNvSpPr/>
          <p:nvPr/>
        </p:nvSpPr>
        <p:spPr>
          <a:xfrm>
            <a:off x="-976198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216CD6F-2374-4872-86F3-92F01698A734}"/>
              </a:ext>
            </a:extLst>
          </p:cNvPr>
          <p:cNvSpPr/>
          <p:nvPr/>
        </p:nvSpPr>
        <p:spPr>
          <a:xfrm>
            <a:off x="-10226306"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5855400-E72A-4996-AD04-1CE953706F4D}"/>
              </a:ext>
            </a:extLst>
          </p:cNvPr>
          <p:cNvSpPr/>
          <p:nvPr/>
        </p:nvSpPr>
        <p:spPr>
          <a:xfrm>
            <a:off x="-1067532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EA7FB13-F899-4788-8132-1C0AE0F81BD2}"/>
              </a:ext>
            </a:extLst>
          </p:cNvPr>
          <p:cNvSpPr/>
          <p:nvPr/>
        </p:nvSpPr>
        <p:spPr>
          <a:xfrm>
            <a:off x="-1112858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2188423-BC03-DF48-9761-26DBA7E8FFFA}"/>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TextBox 32">
            <a:extLst>
              <a:ext uri="{FF2B5EF4-FFF2-40B4-BE49-F238E27FC236}">
                <a16:creationId xmlns:a16="http://schemas.microsoft.com/office/drawing/2014/main" id="{53A04832-DD05-CB43-827E-0CA55D970474}"/>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29" name="TextBox 28">
            <a:extLst>
              <a:ext uri="{FF2B5EF4-FFF2-40B4-BE49-F238E27FC236}">
                <a16:creationId xmlns:a16="http://schemas.microsoft.com/office/drawing/2014/main" id="{5C163F4D-F76E-6546-BDD5-63E001EDB851}"/>
              </a:ext>
            </a:extLst>
          </p:cNvPr>
          <p:cNvSpPr txBox="1"/>
          <p:nvPr/>
        </p:nvSpPr>
        <p:spPr>
          <a:xfrm rot="16200000">
            <a:off x="-865902"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sp>
        <p:nvSpPr>
          <p:cNvPr id="30" name="TextBox 29">
            <a:extLst>
              <a:ext uri="{FF2B5EF4-FFF2-40B4-BE49-F238E27FC236}">
                <a16:creationId xmlns:a16="http://schemas.microsoft.com/office/drawing/2014/main" id="{714114CF-99F8-2544-8A56-74F794109251}"/>
              </a:ext>
            </a:extLst>
          </p:cNvPr>
          <p:cNvSpPr txBox="1"/>
          <p:nvPr/>
        </p:nvSpPr>
        <p:spPr>
          <a:xfrm rot="16200000">
            <a:off x="-795294" y="2021360"/>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Sanofi Networking Sessions</a:t>
            </a:r>
          </a:p>
        </p:txBody>
      </p:sp>
      <p:sp>
        <p:nvSpPr>
          <p:cNvPr id="25" name="TextBox 24">
            <a:extLst>
              <a:ext uri="{FF2B5EF4-FFF2-40B4-BE49-F238E27FC236}">
                <a16:creationId xmlns:a16="http://schemas.microsoft.com/office/drawing/2014/main" id="{98336ECC-CA23-214D-8407-83C7498D2AA2}"/>
              </a:ext>
            </a:extLst>
          </p:cNvPr>
          <p:cNvSpPr txBox="1"/>
          <p:nvPr/>
        </p:nvSpPr>
        <p:spPr>
          <a:xfrm rot="16200000">
            <a:off x="157587" y="3249270"/>
            <a:ext cx="2834760"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Mentoring Defined</a:t>
            </a:r>
          </a:p>
        </p:txBody>
      </p:sp>
      <p:sp>
        <p:nvSpPr>
          <p:cNvPr id="26" name="TextBox 25">
            <a:extLst>
              <a:ext uri="{FF2B5EF4-FFF2-40B4-BE49-F238E27FC236}">
                <a16:creationId xmlns:a16="http://schemas.microsoft.com/office/drawing/2014/main" id="{286D4E58-D079-784B-94DC-9A15C5B5E0F7}"/>
              </a:ext>
            </a:extLst>
          </p:cNvPr>
          <p:cNvSpPr txBox="1"/>
          <p:nvPr/>
        </p:nvSpPr>
        <p:spPr>
          <a:xfrm rot="16200000">
            <a:off x="117620" y="3419634"/>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NACE Career Competencies</a:t>
            </a:r>
          </a:p>
        </p:txBody>
      </p:sp>
      <p:sp>
        <p:nvSpPr>
          <p:cNvPr id="27" name="TextBox 26">
            <a:extLst>
              <a:ext uri="{FF2B5EF4-FFF2-40B4-BE49-F238E27FC236}">
                <a16:creationId xmlns:a16="http://schemas.microsoft.com/office/drawing/2014/main" id="{031F5EF7-D226-6E4F-BFC7-C826C641981C}"/>
              </a:ext>
            </a:extLst>
          </p:cNvPr>
          <p:cNvSpPr txBox="1"/>
          <p:nvPr/>
        </p:nvSpPr>
        <p:spPr>
          <a:xfrm rot="16200000">
            <a:off x="420991" y="4165371"/>
            <a:ext cx="4114062"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Mentee Learning Outcomes</a:t>
            </a:r>
          </a:p>
        </p:txBody>
      </p:sp>
      <p:pic>
        <p:nvPicPr>
          <p:cNvPr id="3" name="Picture 2" descr="Shape&#10;&#10;Description automatically generated">
            <a:extLst>
              <a:ext uri="{FF2B5EF4-FFF2-40B4-BE49-F238E27FC236}">
                <a16:creationId xmlns:a16="http://schemas.microsoft.com/office/drawing/2014/main" id="{A3044973-5C40-6644-8759-7B9B012DC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5554" y="-2740"/>
            <a:ext cx="1489520" cy="6858000"/>
          </a:xfrm>
          <a:prstGeom prst="rect">
            <a:avLst/>
          </a:prstGeom>
        </p:spPr>
      </p:pic>
      <p:sp>
        <p:nvSpPr>
          <p:cNvPr id="5" name="Right Triangle 4">
            <a:extLst>
              <a:ext uri="{FF2B5EF4-FFF2-40B4-BE49-F238E27FC236}">
                <a16:creationId xmlns:a16="http://schemas.microsoft.com/office/drawing/2014/main" id="{224A8E0E-B036-CD44-A51E-2902F06F264D}"/>
              </a:ext>
            </a:extLst>
          </p:cNvPr>
          <p:cNvSpPr/>
          <p:nvPr/>
        </p:nvSpPr>
        <p:spPr>
          <a:xfrm rot="16200000">
            <a:off x="3063534" y="-335677"/>
            <a:ext cx="6855258" cy="7505335"/>
          </a:xfrm>
          <a:prstGeom prst="rtTriangle">
            <a:avLst/>
          </a:prstGeom>
          <a:solidFill>
            <a:schemeClr val="accent6">
              <a:lumMod val="40000"/>
              <a:lumOff val="6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B481DC-12A1-6740-9DA4-C460CB14BE99}"/>
              </a:ext>
            </a:extLst>
          </p:cNvPr>
          <p:cNvSpPr txBox="1"/>
          <p:nvPr/>
        </p:nvSpPr>
        <p:spPr>
          <a:xfrm>
            <a:off x="3120662" y="387163"/>
            <a:ext cx="6376698" cy="6494085"/>
          </a:xfrm>
          <a:prstGeom prst="rect">
            <a:avLst/>
          </a:prstGeom>
          <a:noFill/>
        </p:spPr>
        <p:txBody>
          <a:bodyPr wrap="square" rtlCol="0">
            <a:spAutoFit/>
          </a:bodyPr>
          <a:lstStyle/>
          <a:p>
            <a:r>
              <a:rPr lang="en-US" sz="1400" b="1" dirty="0"/>
              <a:t>Vision</a:t>
            </a:r>
            <a:endParaRPr lang="en-US" sz="1400" dirty="0"/>
          </a:p>
          <a:p>
            <a:r>
              <a:rPr lang="en-US" sz="1400" dirty="0"/>
              <a:t>Our vision is to empower students to realize their full potential, gain confidence, develop self-efficacy, build essential career competencies, social capital and forge a path towards their personal and professional goals by linking classroom learning to real-life experience through a transformative experiential learning opportunity.</a:t>
            </a:r>
          </a:p>
          <a:p>
            <a:endParaRPr lang="en-US" sz="1200" b="1" dirty="0"/>
          </a:p>
          <a:p>
            <a:r>
              <a:rPr lang="en-US" sz="1400" b="1" dirty="0"/>
              <a:t>Mission</a:t>
            </a:r>
            <a:endParaRPr lang="en-US" sz="1400" dirty="0"/>
          </a:p>
          <a:p>
            <a:r>
              <a:rPr lang="en-US" sz="1400" dirty="0"/>
              <a:t>The mission of the Sanofi Corporate Mentor Program is to provide students from diverse backgrounds access to corporate exposure, mentorship, professional branding, and personal development thereby empowering them to achieve their academic and professional aspirations.</a:t>
            </a:r>
          </a:p>
          <a:p>
            <a:endParaRPr lang="en-US" sz="1200" b="1" dirty="0"/>
          </a:p>
          <a:p>
            <a:r>
              <a:rPr lang="en-US" sz="1400" b="1" dirty="0"/>
              <a:t>Applicant Evaluation</a:t>
            </a:r>
            <a:endParaRPr lang="en-US" sz="1400" dirty="0"/>
          </a:p>
          <a:p>
            <a:r>
              <a:rPr lang="en-US" sz="1400" dirty="0"/>
              <a:t>Once applicants have satisfied their eligibility requirements, we evaluate applicants based on the quality of application, performance in the interview, developmental readiness, receptivity to learn, demonstrated commitment, desire to build leadership qualities and can benefit from all aspects of the program. </a:t>
            </a:r>
          </a:p>
          <a:p>
            <a:endParaRPr lang="en-US" sz="1200" b="1" dirty="0"/>
          </a:p>
          <a:p>
            <a:r>
              <a:rPr lang="en-US" sz="1400" b="1" dirty="0"/>
              <a:t>Participant Benefits</a:t>
            </a:r>
            <a:endParaRPr lang="en-US" sz="1400" dirty="0"/>
          </a:p>
          <a:p>
            <a:pPr marL="285750" indent="-285750">
              <a:buBlip>
                <a:blip r:embed="rId3"/>
              </a:buBlip>
            </a:pPr>
            <a:r>
              <a:rPr lang="en-US" sz="1400" dirty="0"/>
              <a:t>Gain Corporate Exposure</a:t>
            </a:r>
          </a:p>
          <a:p>
            <a:pPr marL="285750" indent="-285750">
              <a:buBlip>
                <a:blip r:embed="rId3"/>
              </a:buBlip>
            </a:pPr>
            <a:r>
              <a:rPr lang="en-US" sz="1400" dirty="0"/>
              <a:t>Participate in One-on-one Coaching Sessions to foster a professional mindset </a:t>
            </a:r>
          </a:p>
          <a:p>
            <a:pPr marL="285750" indent="-285750">
              <a:buBlip>
                <a:blip r:embed="rId3"/>
              </a:buBlip>
            </a:pPr>
            <a:r>
              <a:rPr lang="en-US" sz="1400" dirty="0"/>
              <a:t>Establish a professional mentoring relationship through formal and informal </a:t>
            </a:r>
          </a:p>
          <a:p>
            <a:r>
              <a:rPr lang="en-US" sz="1400" dirty="0"/>
              <a:t>       mentor sessions</a:t>
            </a:r>
          </a:p>
          <a:p>
            <a:pPr marL="285750" indent="-285750">
              <a:buBlip>
                <a:blip r:embed="rId3"/>
              </a:buBlip>
            </a:pPr>
            <a:r>
              <a:rPr lang="en-US" sz="1400" dirty="0"/>
              <a:t>Partake in 1 Training, 7 Academy Sessions and 2 Preparation Webinars</a:t>
            </a:r>
          </a:p>
          <a:p>
            <a:pPr marL="285750" indent="-285750">
              <a:buBlip>
                <a:blip r:embed="rId3"/>
              </a:buBlip>
            </a:pPr>
            <a:r>
              <a:rPr lang="en-US" sz="1400" dirty="0"/>
              <a:t>Build confidence in understanding how to navigate corporate culture</a:t>
            </a:r>
          </a:p>
          <a:p>
            <a:pPr marL="285750" indent="-285750">
              <a:buBlip>
                <a:blip r:embed="rId3"/>
              </a:buBlip>
            </a:pPr>
            <a:r>
              <a:rPr lang="en-US" sz="1400" dirty="0"/>
              <a:t>Receive a scholarship award funded by Sanofi US </a:t>
            </a:r>
          </a:p>
          <a:p>
            <a:pPr marL="285750" indent="-285750">
              <a:buBlip>
                <a:blip r:embed="rId3"/>
              </a:buBlip>
            </a:pPr>
            <a:r>
              <a:rPr lang="en-US" sz="1400" dirty="0"/>
              <a:t>Foster clarity and confidence in both career and education goals </a:t>
            </a:r>
          </a:p>
          <a:p>
            <a:pPr marL="285750" indent="-285750">
              <a:buBlip>
                <a:blip r:embed="rId3"/>
              </a:buBlip>
            </a:pPr>
            <a:r>
              <a:rPr lang="en-US" sz="1400" dirty="0"/>
              <a:t>Develop Career Readiness Competencies</a:t>
            </a:r>
          </a:p>
          <a:p>
            <a:endParaRPr lang="en-US" dirty="0"/>
          </a:p>
        </p:txBody>
      </p:sp>
    </p:spTree>
    <p:extLst>
      <p:ext uri="{BB962C8B-B14F-4D97-AF65-F5344CB8AC3E}">
        <p14:creationId xmlns:p14="http://schemas.microsoft.com/office/powerpoint/2010/main" val="30906510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40" name="Rectangle 39">
            <a:extLst>
              <a:ext uri="{FF2B5EF4-FFF2-40B4-BE49-F238E27FC236}">
                <a16:creationId xmlns:a16="http://schemas.microsoft.com/office/drawing/2014/main" id="{006F4ED6-E10D-4D93-B4BB-A139F6FF6A4D}"/>
              </a:ext>
            </a:extLst>
          </p:cNvPr>
          <p:cNvSpPr/>
          <p:nvPr/>
        </p:nvSpPr>
        <p:spPr>
          <a:xfrm>
            <a:off x="-740501"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216CD6F-2374-4872-86F3-92F01698A734}"/>
              </a:ext>
            </a:extLst>
          </p:cNvPr>
          <p:cNvSpPr/>
          <p:nvPr/>
        </p:nvSpPr>
        <p:spPr>
          <a:xfrm>
            <a:off x="-10226306"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5855400-E72A-4996-AD04-1CE953706F4D}"/>
              </a:ext>
            </a:extLst>
          </p:cNvPr>
          <p:cNvSpPr/>
          <p:nvPr/>
        </p:nvSpPr>
        <p:spPr>
          <a:xfrm>
            <a:off x="-1067532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EA7FB13-F899-4788-8132-1C0AE0F81BD2}"/>
              </a:ext>
            </a:extLst>
          </p:cNvPr>
          <p:cNvSpPr/>
          <p:nvPr/>
        </p:nvSpPr>
        <p:spPr>
          <a:xfrm>
            <a:off x="-1112858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hape&#10;&#10;Description automatically generated">
            <a:extLst>
              <a:ext uri="{FF2B5EF4-FFF2-40B4-BE49-F238E27FC236}">
                <a16:creationId xmlns:a16="http://schemas.microsoft.com/office/drawing/2014/main" id="{DFE60DD3-AFC1-894A-B1D5-53A85CED3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494" y="-2740"/>
            <a:ext cx="1489520" cy="6858000"/>
          </a:xfrm>
          <a:prstGeom prst="rect">
            <a:avLst/>
          </a:prstGeom>
        </p:spPr>
      </p:pic>
      <p:sp>
        <p:nvSpPr>
          <p:cNvPr id="31" name="Rectangle 30">
            <a:extLst>
              <a:ext uri="{FF2B5EF4-FFF2-40B4-BE49-F238E27FC236}">
                <a16:creationId xmlns:a16="http://schemas.microsoft.com/office/drawing/2014/main" id="{AF9EA06D-A8F1-7241-9067-88932B1621A9}"/>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524D1379-C30F-7144-A22F-542CD9C045D4}"/>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B61ED13B-B0F0-AE47-84D4-899D3B5B8E07}"/>
              </a:ext>
            </a:extLst>
          </p:cNvPr>
          <p:cNvSpPr/>
          <p:nvPr/>
        </p:nvSpPr>
        <p:spPr>
          <a:xfrm>
            <a:off x="11291771" y="6278"/>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53C0487-8FB4-6148-A160-C6991610C275}"/>
              </a:ext>
            </a:extLst>
          </p:cNvPr>
          <p:cNvSpPr txBox="1"/>
          <p:nvPr/>
        </p:nvSpPr>
        <p:spPr>
          <a:xfrm rot="16200000">
            <a:off x="9469333"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TextBox 34">
            <a:extLst>
              <a:ext uri="{FF2B5EF4-FFF2-40B4-BE49-F238E27FC236}">
                <a16:creationId xmlns:a16="http://schemas.microsoft.com/office/drawing/2014/main" id="{F2AC6179-27A4-FD4C-A6A0-A9069A119A79}"/>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36" name="TextBox 35">
            <a:extLst>
              <a:ext uri="{FF2B5EF4-FFF2-40B4-BE49-F238E27FC236}">
                <a16:creationId xmlns:a16="http://schemas.microsoft.com/office/drawing/2014/main" id="{22DD1CCA-AE03-314C-811E-7C717E187992}"/>
              </a:ext>
            </a:extLst>
          </p:cNvPr>
          <p:cNvSpPr txBox="1"/>
          <p:nvPr/>
        </p:nvSpPr>
        <p:spPr>
          <a:xfrm rot="16200000">
            <a:off x="-865902"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sp>
        <p:nvSpPr>
          <p:cNvPr id="37" name="TextBox 36">
            <a:extLst>
              <a:ext uri="{FF2B5EF4-FFF2-40B4-BE49-F238E27FC236}">
                <a16:creationId xmlns:a16="http://schemas.microsoft.com/office/drawing/2014/main" id="{E66E0654-204E-D34A-8A53-701CCFED9D13}"/>
              </a:ext>
            </a:extLst>
          </p:cNvPr>
          <p:cNvSpPr txBox="1"/>
          <p:nvPr/>
        </p:nvSpPr>
        <p:spPr>
          <a:xfrm rot="16200000">
            <a:off x="-795294" y="2021360"/>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Sanofi Networking Sessions</a:t>
            </a:r>
          </a:p>
        </p:txBody>
      </p:sp>
      <p:sp>
        <p:nvSpPr>
          <p:cNvPr id="26" name="TextBox 25">
            <a:extLst>
              <a:ext uri="{FF2B5EF4-FFF2-40B4-BE49-F238E27FC236}">
                <a16:creationId xmlns:a16="http://schemas.microsoft.com/office/drawing/2014/main" id="{CC97E9D0-192A-0645-BB5F-1292BD64ECAC}"/>
              </a:ext>
            </a:extLst>
          </p:cNvPr>
          <p:cNvSpPr txBox="1"/>
          <p:nvPr/>
        </p:nvSpPr>
        <p:spPr>
          <a:xfrm rot="16200000">
            <a:off x="147315" y="3249270"/>
            <a:ext cx="2834760"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Mentoring Defined</a:t>
            </a:r>
          </a:p>
        </p:txBody>
      </p:sp>
      <p:sp>
        <p:nvSpPr>
          <p:cNvPr id="27" name="TextBox 26">
            <a:extLst>
              <a:ext uri="{FF2B5EF4-FFF2-40B4-BE49-F238E27FC236}">
                <a16:creationId xmlns:a16="http://schemas.microsoft.com/office/drawing/2014/main" id="{5E3759E2-15B9-3549-AB56-8AAD47C0CF0F}"/>
              </a:ext>
            </a:extLst>
          </p:cNvPr>
          <p:cNvSpPr txBox="1"/>
          <p:nvPr/>
        </p:nvSpPr>
        <p:spPr>
          <a:xfrm rot="16200000">
            <a:off x="117620" y="3419634"/>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NACE Career Competencies</a:t>
            </a:r>
          </a:p>
        </p:txBody>
      </p:sp>
      <p:sp>
        <p:nvSpPr>
          <p:cNvPr id="3" name="Right Triangle 2">
            <a:extLst>
              <a:ext uri="{FF2B5EF4-FFF2-40B4-BE49-F238E27FC236}">
                <a16:creationId xmlns:a16="http://schemas.microsoft.com/office/drawing/2014/main" id="{69380F85-9ED3-E84C-9F77-A3311C4EC72C}"/>
              </a:ext>
            </a:extLst>
          </p:cNvPr>
          <p:cNvSpPr/>
          <p:nvPr/>
        </p:nvSpPr>
        <p:spPr>
          <a:xfrm rot="5400000">
            <a:off x="2552841" y="-311853"/>
            <a:ext cx="6907345" cy="7543613"/>
          </a:xfrm>
          <a:prstGeom prst="rtTriangle">
            <a:avLst/>
          </a:prstGeom>
          <a:solidFill>
            <a:schemeClr val="accent6">
              <a:lumMod val="40000"/>
              <a:lumOff val="60000"/>
              <a:alpha val="3997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EC8D16-8E42-AA4F-8DAD-C3CDD541C07D}"/>
              </a:ext>
            </a:extLst>
          </p:cNvPr>
          <p:cNvSpPr txBox="1"/>
          <p:nvPr/>
        </p:nvSpPr>
        <p:spPr>
          <a:xfrm>
            <a:off x="2664806" y="431511"/>
            <a:ext cx="6758594" cy="6370975"/>
          </a:xfrm>
          <a:prstGeom prst="rect">
            <a:avLst/>
          </a:prstGeom>
          <a:noFill/>
        </p:spPr>
        <p:txBody>
          <a:bodyPr wrap="square" rtlCol="0">
            <a:spAutoFit/>
          </a:bodyPr>
          <a:lstStyle/>
          <a:p>
            <a:r>
              <a:rPr lang="en-US" sz="1400" b="1" dirty="0"/>
              <a:t>Fostering the Mentoring Relationship</a:t>
            </a:r>
            <a:endParaRPr lang="en-US" sz="1400" dirty="0"/>
          </a:p>
          <a:p>
            <a:r>
              <a:rPr lang="en-US" sz="1200" dirty="0"/>
              <a:t>Build effective personal and professional relationships. The mentee takes initiative in building and maintaining relationships with the mentor based on mutual trust, respect, and accountability. The mentee learns to create intentional relationships with their mentor</a:t>
            </a:r>
            <a:r>
              <a:rPr lang="en-US" sz="1200" strike="sngStrike" dirty="0"/>
              <a:t>s</a:t>
            </a:r>
            <a:r>
              <a:rPr lang="en-US" sz="1200" dirty="0"/>
              <a:t> to support work towards personal learning goals. </a:t>
            </a:r>
          </a:p>
          <a:p>
            <a:r>
              <a:rPr lang="en-US" sz="1200" dirty="0"/>
              <a:t> </a:t>
            </a:r>
          </a:p>
          <a:p>
            <a:r>
              <a:rPr lang="en-US" sz="1400" b="1" dirty="0"/>
              <a:t>Facilitation of Academic and Career Goal Setting</a:t>
            </a:r>
            <a:endParaRPr lang="en-US" sz="1400" dirty="0"/>
          </a:p>
          <a:p>
            <a:r>
              <a:rPr lang="en-US" sz="1200" dirty="0"/>
              <a:t>Set goals for personal/professional growth and learning. Creates goals as framework for the mentoring relationship. Owns progress towards accomplishing goals through process of taking action, asking for feedback, and reflecting on lessons learned for future application. </a:t>
            </a:r>
          </a:p>
          <a:p>
            <a:r>
              <a:rPr lang="en-US" sz="1200" dirty="0"/>
              <a:t> </a:t>
            </a:r>
          </a:p>
          <a:p>
            <a:r>
              <a:rPr lang="en-US" sz="1400" b="1" dirty="0"/>
              <a:t>Building Networking Skills and Understanding of Social Capital</a:t>
            </a:r>
            <a:r>
              <a:rPr lang="en-US" sz="1400" dirty="0"/>
              <a:t> </a:t>
            </a:r>
          </a:p>
          <a:p>
            <a:r>
              <a:rPr lang="en-US" sz="1200" dirty="0"/>
              <a:t>Build social capital, improve public speaking and learn the art of productive feedback. The mentee openly shares progress towards personal goals with her or his mentor and actively solicits feedback on strengths and opportunities for growth. The mentee practices active listening and understands how to receive and respond to feedback in an appropriate manner that builds and maintains professional relationships. </a:t>
            </a:r>
          </a:p>
          <a:p>
            <a:r>
              <a:rPr lang="en-US" sz="1200" dirty="0"/>
              <a:t> </a:t>
            </a:r>
          </a:p>
          <a:p>
            <a:r>
              <a:rPr lang="en-US" sz="1400" b="1" dirty="0"/>
              <a:t>Increase Self-Efficacy through Formal and Informal Interactions</a:t>
            </a:r>
            <a:r>
              <a:rPr lang="en-US" sz="1400" dirty="0"/>
              <a:t> </a:t>
            </a:r>
          </a:p>
          <a:p>
            <a:r>
              <a:rPr lang="en-US" sz="1200" dirty="0"/>
              <a:t>Reflect on experiences and lessons learned for future application. Intentionally engages in self-reflection after taking action towards identified goals. Mentee openly engages in reflective conversations with mentor regarding lessons learned and future application. </a:t>
            </a:r>
          </a:p>
          <a:p>
            <a:r>
              <a:rPr lang="en-US" sz="1200" dirty="0"/>
              <a:t> </a:t>
            </a:r>
          </a:p>
          <a:p>
            <a:r>
              <a:rPr lang="en-US" sz="1400" b="1" dirty="0"/>
              <a:t>Achievement of Program’s Benchmarks and Career Readiness Competencies</a:t>
            </a:r>
            <a:r>
              <a:rPr lang="en-US" sz="1400" dirty="0"/>
              <a:t> </a:t>
            </a:r>
          </a:p>
          <a:p>
            <a:r>
              <a:rPr lang="en-US" sz="1200" dirty="0"/>
              <a:t>Achieve and accomplish program competencies. The career readiness of college graduates is an important issue in higher education, in the labor market, and in the public arena. Yet, up until now, "career readiness" has been undefined, making it difficult for leaders in higher education, work force development, and public policy to work together effectively to ensure the career readiness of today's graduates. The National Association of Colleges and Employers, through a task force of college career services and HR/staffing professionals, has developed a definition, based on extensive research among employers, and identified eight competencies (please refer to NACE section) associated with career readiness. The Sanofi Corporate Mentor Program (SCMP) is designed to help students develop these essential career readiness skills through carefully designed and aligned program benchmarks.</a:t>
            </a:r>
          </a:p>
          <a:p>
            <a:endParaRPr lang="en-US" sz="1200" dirty="0"/>
          </a:p>
        </p:txBody>
      </p:sp>
    </p:spTree>
    <p:extLst>
      <p:ext uri="{BB962C8B-B14F-4D97-AF65-F5344CB8AC3E}">
        <p14:creationId xmlns:p14="http://schemas.microsoft.com/office/powerpoint/2010/main" val="2936342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740501"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4908828"/>
              <a:ext cx="457200" cy="978408"/>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917801" y="5167199"/>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2</a:t>
              </a:r>
            </a:p>
          </p:txBody>
        </p:sp>
      </p:grpSp>
      <p:sp>
        <p:nvSpPr>
          <p:cNvPr id="45" name="Rectangle 44">
            <a:extLst>
              <a:ext uri="{FF2B5EF4-FFF2-40B4-BE49-F238E27FC236}">
                <a16:creationId xmlns:a16="http://schemas.microsoft.com/office/drawing/2014/main" id="{0216CD6F-2374-4872-86F3-92F01698A734}"/>
              </a:ext>
            </a:extLst>
          </p:cNvPr>
          <p:cNvSpPr/>
          <p:nvPr/>
        </p:nvSpPr>
        <p:spPr>
          <a:xfrm>
            <a:off x="-1193763"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5855400-E72A-4996-AD04-1CE953706F4D}"/>
              </a:ext>
            </a:extLst>
          </p:cNvPr>
          <p:cNvSpPr/>
          <p:nvPr/>
        </p:nvSpPr>
        <p:spPr>
          <a:xfrm>
            <a:off x="-1067532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EA7FB13-F899-4788-8132-1C0AE0F81BD2}"/>
              </a:ext>
            </a:extLst>
          </p:cNvPr>
          <p:cNvSpPr/>
          <p:nvPr/>
        </p:nvSpPr>
        <p:spPr>
          <a:xfrm>
            <a:off x="-1112858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61A7BCA-1EAB-DC45-81DF-8DD37427D829}"/>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CA6E89C-B814-9E4F-B919-66A75435D816}"/>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B43C41ED-FC3F-1A43-BEBF-66A7A46D5396}"/>
              </a:ext>
            </a:extLst>
          </p:cNvPr>
          <p:cNvSpPr/>
          <p:nvPr/>
        </p:nvSpPr>
        <p:spPr>
          <a:xfrm>
            <a:off x="11291773" y="-7169"/>
            <a:ext cx="457200" cy="6914438"/>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DB25B40-7715-D145-9EF0-C1F7B671FF88}"/>
              </a:ext>
            </a:extLst>
          </p:cNvPr>
          <p:cNvSpPr txBox="1"/>
          <p:nvPr/>
        </p:nvSpPr>
        <p:spPr>
          <a:xfrm rot="16200000">
            <a:off x="9479967"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Rectangle 34">
            <a:extLst>
              <a:ext uri="{FF2B5EF4-FFF2-40B4-BE49-F238E27FC236}">
                <a16:creationId xmlns:a16="http://schemas.microsoft.com/office/drawing/2014/main" id="{F901DE82-D25B-7D41-ACC5-58F1C041A659}"/>
              </a:ext>
            </a:extLst>
          </p:cNvPr>
          <p:cNvSpPr/>
          <p:nvPr/>
        </p:nvSpPr>
        <p:spPr>
          <a:xfrm>
            <a:off x="10838104" y="-817"/>
            <a:ext cx="457200" cy="6914439"/>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6063F7F-653B-8D44-874A-1CCCEEDC8244}"/>
              </a:ext>
            </a:extLst>
          </p:cNvPr>
          <p:cNvSpPr txBox="1"/>
          <p:nvPr/>
        </p:nvSpPr>
        <p:spPr>
          <a:xfrm rot="16200000">
            <a:off x="9155331" y="3419634"/>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NACE Career Competencies</a:t>
            </a:r>
          </a:p>
        </p:txBody>
      </p:sp>
      <p:sp>
        <p:nvSpPr>
          <p:cNvPr id="37" name="TextBox 36">
            <a:extLst>
              <a:ext uri="{FF2B5EF4-FFF2-40B4-BE49-F238E27FC236}">
                <a16:creationId xmlns:a16="http://schemas.microsoft.com/office/drawing/2014/main" id="{60F9007D-FCA6-F54B-B850-88129C2486D7}"/>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39" name="TextBox 38">
            <a:extLst>
              <a:ext uri="{FF2B5EF4-FFF2-40B4-BE49-F238E27FC236}">
                <a16:creationId xmlns:a16="http://schemas.microsoft.com/office/drawing/2014/main" id="{144D5A2E-A157-A548-89D1-592FB76A1B5F}"/>
              </a:ext>
            </a:extLst>
          </p:cNvPr>
          <p:cNvSpPr txBox="1"/>
          <p:nvPr/>
        </p:nvSpPr>
        <p:spPr>
          <a:xfrm rot="16200000">
            <a:off x="-865902"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sp>
        <p:nvSpPr>
          <p:cNvPr id="44" name="TextBox 43">
            <a:extLst>
              <a:ext uri="{FF2B5EF4-FFF2-40B4-BE49-F238E27FC236}">
                <a16:creationId xmlns:a16="http://schemas.microsoft.com/office/drawing/2014/main" id="{5FF3D7A2-A83F-D74B-B792-994EB3B325FA}"/>
              </a:ext>
            </a:extLst>
          </p:cNvPr>
          <p:cNvSpPr txBox="1"/>
          <p:nvPr/>
        </p:nvSpPr>
        <p:spPr>
          <a:xfrm rot="16200000">
            <a:off x="-795294" y="2021360"/>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Sanofi Networking Sessions</a:t>
            </a:r>
          </a:p>
        </p:txBody>
      </p:sp>
      <p:sp>
        <p:nvSpPr>
          <p:cNvPr id="28" name="TextBox 27">
            <a:extLst>
              <a:ext uri="{FF2B5EF4-FFF2-40B4-BE49-F238E27FC236}">
                <a16:creationId xmlns:a16="http://schemas.microsoft.com/office/drawing/2014/main" id="{E4AFF3D6-1C42-964B-9597-3778BB297A45}"/>
              </a:ext>
            </a:extLst>
          </p:cNvPr>
          <p:cNvSpPr txBox="1"/>
          <p:nvPr/>
        </p:nvSpPr>
        <p:spPr>
          <a:xfrm rot="16200000">
            <a:off x="147315" y="3249270"/>
            <a:ext cx="2834760"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Mentoring Defined</a:t>
            </a:r>
          </a:p>
        </p:txBody>
      </p:sp>
      <p:pic>
        <p:nvPicPr>
          <p:cNvPr id="30" name="Picture 29" descr="Shape&#10;&#10;Description automatically generated">
            <a:extLst>
              <a:ext uri="{FF2B5EF4-FFF2-40B4-BE49-F238E27FC236}">
                <a16:creationId xmlns:a16="http://schemas.microsoft.com/office/drawing/2014/main" id="{8B7AA890-B214-3B49-8DD8-8BAAE9F78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429" y="-13373"/>
            <a:ext cx="1489520" cy="6858000"/>
          </a:xfrm>
          <a:prstGeom prst="rect">
            <a:avLst/>
          </a:prstGeom>
        </p:spPr>
      </p:pic>
      <p:sp>
        <p:nvSpPr>
          <p:cNvPr id="61" name="Rectangle 60">
            <a:extLst>
              <a:ext uri="{FF2B5EF4-FFF2-40B4-BE49-F238E27FC236}">
                <a16:creationId xmlns:a16="http://schemas.microsoft.com/office/drawing/2014/main" id="{86799D44-D8F7-FB4C-BE85-4D3DB30B255A}"/>
              </a:ext>
            </a:extLst>
          </p:cNvPr>
          <p:cNvSpPr/>
          <p:nvPr/>
        </p:nvSpPr>
        <p:spPr>
          <a:xfrm>
            <a:off x="2675545" y="-20124"/>
            <a:ext cx="6656938"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6B612F-7F17-094C-9927-9B15062BB5F3}"/>
              </a:ext>
            </a:extLst>
          </p:cNvPr>
          <p:cNvSpPr txBox="1"/>
          <p:nvPr/>
        </p:nvSpPr>
        <p:spPr>
          <a:xfrm>
            <a:off x="2672575" y="58714"/>
            <a:ext cx="6636378" cy="861774"/>
          </a:xfrm>
          <a:prstGeom prst="rect">
            <a:avLst/>
          </a:prstGeom>
          <a:noFill/>
        </p:spPr>
        <p:txBody>
          <a:bodyPr wrap="square" rtlCol="0">
            <a:spAutoFit/>
          </a:bodyPr>
          <a:lstStyle/>
          <a:p>
            <a:r>
              <a:rPr lang="en-US" sz="1400" b="1" dirty="0"/>
              <a:t>Career &amp; Self Development</a:t>
            </a:r>
          </a:p>
          <a:p>
            <a:r>
              <a:rPr lang="en-US" sz="1200" dirty="0"/>
              <a:t>Proactively develop oneself and one’s career through continual personal and professional learning, awareness of one’s strengths and weaknesses, navigation of career opportunities, and networking to build relationships within and without one’s organization.</a:t>
            </a:r>
          </a:p>
        </p:txBody>
      </p:sp>
      <p:sp>
        <p:nvSpPr>
          <p:cNvPr id="27" name="TextBox 26">
            <a:extLst>
              <a:ext uri="{FF2B5EF4-FFF2-40B4-BE49-F238E27FC236}">
                <a16:creationId xmlns:a16="http://schemas.microsoft.com/office/drawing/2014/main" id="{BBB0C2D5-5E4A-DB4D-8438-A6A99A9EE0D6}"/>
              </a:ext>
            </a:extLst>
          </p:cNvPr>
          <p:cNvSpPr txBox="1"/>
          <p:nvPr/>
        </p:nvSpPr>
        <p:spPr>
          <a:xfrm>
            <a:off x="2739865" y="5866669"/>
            <a:ext cx="6398946" cy="677108"/>
          </a:xfrm>
          <a:prstGeom prst="rect">
            <a:avLst/>
          </a:prstGeom>
          <a:noFill/>
        </p:spPr>
        <p:txBody>
          <a:bodyPr wrap="square" rtlCol="0">
            <a:spAutoFit/>
          </a:bodyPr>
          <a:lstStyle/>
          <a:p>
            <a:r>
              <a:rPr lang="en-US" sz="1400" b="1" dirty="0"/>
              <a:t>Technology</a:t>
            </a:r>
          </a:p>
          <a:p>
            <a:r>
              <a:rPr lang="en-US" sz="1200" dirty="0"/>
              <a:t>Understand and leverage technologies ethically to enhance efficiencies, complete tasks, and accomplish goals.</a:t>
            </a:r>
          </a:p>
        </p:txBody>
      </p:sp>
      <p:sp>
        <p:nvSpPr>
          <p:cNvPr id="8" name="TextBox 7">
            <a:extLst>
              <a:ext uri="{FF2B5EF4-FFF2-40B4-BE49-F238E27FC236}">
                <a16:creationId xmlns:a16="http://schemas.microsoft.com/office/drawing/2014/main" id="{5DFAF070-B92A-4944-8DC0-E8365DCB8791}"/>
              </a:ext>
            </a:extLst>
          </p:cNvPr>
          <p:cNvSpPr txBox="1"/>
          <p:nvPr/>
        </p:nvSpPr>
        <p:spPr>
          <a:xfrm>
            <a:off x="2668525" y="945791"/>
            <a:ext cx="6333712" cy="677108"/>
          </a:xfrm>
          <a:prstGeom prst="rect">
            <a:avLst/>
          </a:prstGeom>
          <a:noFill/>
        </p:spPr>
        <p:txBody>
          <a:bodyPr wrap="square" rtlCol="0">
            <a:spAutoFit/>
          </a:bodyPr>
          <a:lstStyle/>
          <a:p>
            <a:r>
              <a:rPr lang="en-US" sz="1400" b="1" dirty="0"/>
              <a:t>Communication</a:t>
            </a:r>
            <a:r>
              <a:rPr lang="en-US" sz="1200" b="1" dirty="0">
                <a:solidFill>
                  <a:schemeClr val="accent6"/>
                </a:solidFill>
              </a:rPr>
              <a:t> </a:t>
            </a:r>
          </a:p>
          <a:p>
            <a:r>
              <a:rPr lang="en-US" sz="1200" dirty="0"/>
              <a:t>Clearly and effectively exchange information, ideas, facts, and perspectives with persons inside and outside of an organization.</a:t>
            </a:r>
          </a:p>
        </p:txBody>
      </p:sp>
      <p:sp>
        <p:nvSpPr>
          <p:cNvPr id="14" name="TextBox 13">
            <a:extLst>
              <a:ext uri="{FF2B5EF4-FFF2-40B4-BE49-F238E27FC236}">
                <a16:creationId xmlns:a16="http://schemas.microsoft.com/office/drawing/2014/main" id="{38632B5D-9E77-4645-AC78-48C0238E1C1A}"/>
              </a:ext>
            </a:extLst>
          </p:cNvPr>
          <p:cNvSpPr txBox="1"/>
          <p:nvPr/>
        </p:nvSpPr>
        <p:spPr>
          <a:xfrm>
            <a:off x="2699520" y="1737132"/>
            <a:ext cx="6279593" cy="677108"/>
          </a:xfrm>
          <a:prstGeom prst="rect">
            <a:avLst/>
          </a:prstGeom>
          <a:noFill/>
        </p:spPr>
        <p:txBody>
          <a:bodyPr wrap="square" rtlCol="0">
            <a:spAutoFit/>
          </a:bodyPr>
          <a:lstStyle/>
          <a:p>
            <a:r>
              <a:rPr lang="en-US" sz="1400" b="1" dirty="0"/>
              <a:t>Critical Thinking</a:t>
            </a:r>
          </a:p>
          <a:p>
            <a:r>
              <a:rPr lang="en-US" sz="1200" dirty="0"/>
              <a:t>Identify and respond to needs based upon an understanding of situational context and logical analysis of relevant information.</a:t>
            </a:r>
          </a:p>
        </p:txBody>
      </p:sp>
      <p:sp>
        <p:nvSpPr>
          <p:cNvPr id="18" name="TextBox 17">
            <a:extLst>
              <a:ext uri="{FF2B5EF4-FFF2-40B4-BE49-F238E27FC236}">
                <a16:creationId xmlns:a16="http://schemas.microsoft.com/office/drawing/2014/main" id="{5263E580-3051-444E-A5B4-DB228BED3DCD}"/>
              </a:ext>
            </a:extLst>
          </p:cNvPr>
          <p:cNvSpPr txBox="1"/>
          <p:nvPr/>
        </p:nvSpPr>
        <p:spPr>
          <a:xfrm>
            <a:off x="2694491" y="2512839"/>
            <a:ext cx="6437368" cy="861774"/>
          </a:xfrm>
          <a:prstGeom prst="rect">
            <a:avLst/>
          </a:prstGeom>
          <a:noFill/>
        </p:spPr>
        <p:txBody>
          <a:bodyPr wrap="square" rtlCol="0">
            <a:spAutoFit/>
          </a:bodyPr>
          <a:lstStyle/>
          <a:p>
            <a:r>
              <a:rPr lang="en-US" sz="1400" b="1" dirty="0"/>
              <a:t>Equity &amp; Inclusion</a:t>
            </a:r>
          </a:p>
          <a:p>
            <a:r>
              <a:rPr lang="en-US" sz="1200" dirty="0"/>
              <a:t>Demonstrate the awareness, attitude, knowledge, and skills required to equitably engage and include people from different local and global cultures. Engage in anti-racist practices that</a:t>
            </a:r>
          </a:p>
          <a:p>
            <a:r>
              <a:rPr lang="en-US" sz="1200" dirty="0"/>
              <a:t>actively challenge the systems, structures, and policies of racism.</a:t>
            </a:r>
          </a:p>
        </p:txBody>
      </p:sp>
      <p:sp>
        <p:nvSpPr>
          <p:cNvPr id="20" name="TextBox 19">
            <a:extLst>
              <a:ext uri="{FF2B5EF4-FFF2-40B4-BE49-F238E27FC236}">
                <a16:creationId xmlns:a16="http://schemas.microsoft.com/office/drawing/2014/main" id="{9B61292D-AC89-B341-959C-B4B160060CAF}"/>
              </a:ext>
            </a:extLst>
          </p:cNvPr>
          <p:cNvSpPr txBox="1"/>
          <p:nvPr/>
        </p:nvSpPr>
        <p:spPr>
          <a:xfrm>
            <a:off x="2721980" y="3436844"/>
            <a:ext cx="6455376" cy="492443"/>
          </a:xfrm>
          <a:prstGeom prst="rect">
            <a:avLst/>
          </a:prstGeom>
          <a:noFill/>
        </p:spPr>
        <p:txBody>
          <a:bodyPr wrap="square" rtlCol="0">
            <a:spAutoFit/>
          </a:bodyPr>
          <a:lstStyle/>
          <a:p>
            <a:r>
              <a:rPr lang="en-US" sz="1400" b="1" dirty="0"/>
              <a:t>Leadership</a:t>
            </a:r>
          </a:p>
          <a:p>
            <a:r>
              <a:rPr lang="en-US" sz="1200" dirty="0"/>
              <a:t>Recognize and capitalize on personal and team strengths to achieve organizational goals.</a:t>
            </a:r>
          </a:p>
        </p:txBody>
      </p:sp>
      <p:sp>
        <p:nvSpPr>
          <p:cNvPr id="63" name="Rectangle 62">
            <a:extLst>
              <a:ext uri="{FF2B5EF4-FFF2-40B4-BE49-F238E27FC236}">
                <a16:creationId xmlns:a16="http://schemas.microsoft.com/office/drawing/2014/main" id="{B9420E56-1EFE-9F49-AADB-EE413A766C29}"/>
              </a:ext>
            </a:extLst>
          </p:cNvPr>
          <p:cNvSpPr/>
          <p:nvPr/>
        </p:nvSpPr>
        <p:spPr>
          <a:xfrm>
            <a:off x="1816514" y="-29926"/>
            <a:ext cx="879492" cy="6943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D3B9AC-37CC-C546-9CDD-4DF2A204FD12}"/>
              </a:ext>
            </a:extLst>
          </p:cNvPr>
          <p:cNvSpPr txBox="1"/>
          <p:nvPr/>
        </p:nvSpPr>
        <p:spPr>
          <a:xfrm>
            <a:off x="2733942" y="4160159"/>
            <a:ext cx="6410793" cy="677108"/>
          </a:xfrm>
          <a:prstGeom prst="rect">
            <a:avLst/>
          </a:prstGeom>
          <a:noFill/>
        </p:spPr>
        <p:txBody>
          <a:bodyPr wrap="square" rtlCol="0">
            <a:spAutoFit/>
          </a:bodyPr>
          <a:lstStyle/>
          <a:p>
            <a:r>
              <a:rPr lang="en-US" sz="1400" b="1" dirty="0"/>
              <a:t>Professionalism</a:t>
            </a:r>
          </a:p>
          <a:p>
            <a:r>
              <a:rPr lang="en-US" sz="1200" dirty="0"/>
              <a:t>Knowing work environments differ greatly, understand and demonstrate effective work habits, and act in the interest of the larger community and workplace.</a:t>
            </a:r>
          </a:p>
        </p:txBody>
      </p:sp>
      <p:sp>
        <p:nvSpPr>
          <p:cNvPr id="25" name="TextBox 24">
            <a:extLst>
              <a:ext uri="{FF2B5EF4-FFF2-40B4-BE49-F238E27FC236}">
                <a16:creationId xmlns:a16="http://schemas.microsoft.com/office/drawing/2014/main" id="{9CFB27D6-5D47-374D-8BA4-646E55E1AC9F}"/>
              </a:ext>
            </a:extLst>
          </p:cNvPr>
          <p:cNvSpPr txBox="1"/>
          <p:nvPr/>
        </p:nvSpPr>
        <p:spPr>
          <a:xfrm>
            <a:off x="2721902" y="4995835"/>
            <a:ext cx="6352039" cy="677108"/>
          </a:xfrm>
          <a:prstGeom prst="rect">
            <a:avLst/>
          </a:prstGeom>
          <a:noFill/>
        </p:spPr>
        <p:txBody>
          <a:bodyPr wrap="square" rtlCol="0">
            <a:spAutoFit/>
          </a:bodyPr>
          <a:lstStyle/>
          <a:p>
            <a:r>
              <a:rPr lang="en-US" sz="1400" b="1" dirty="0"/>
              <a:t>Teamwork</a:t>
            </a:r>
          </a:p>
          <a:p>
            <a:r>
              <a:rPr lang="en-US" sz="1200" dirty="0"/>
              <a:t>Build and maintain collaborative relationships to work effectively toward common goals, while appreciating diverse viewpoints and shared responsibilities.</a:t>
            </a:r>
          </a:p>
        </p:txBody>
      </p:sp>
      <p:pic>
        <p:nvPicPr>
          <p:cNvPr id="9" name="Picture 8">
            <a:extLst>
              <a:ext uri="{FF2B5EF4-FFF2-40B4-BE49-F238E27FC236}">
                <a16:creationId xmlns:a16="http://schemas.microsoft.com/office/drawing/2014/main" id="{1B531A97-D448-3C4E-B492-8DD37587CFD2}"/>
              </a:ext>
            </a:extLst>
          </p:cNvPr>
          <p:cNvPicPr>
            <a:picLocks noChangeAspect="1"/>
          </p:cNvPicPr>
          <p:nvPr/>
        </p:nvPicPr>
        <p:blipFill>
          <a:blip r:embed="rId3"/>
          <a:stretch>
            <a:fillRect/>
          </a:stretch>
        </p:blipFill>
        <p:spPr>
          <a:xfrm>
            <a:off x="1905281" y="153592"/>
            <a:ext cx="691520" cy="672040"/>
          </a:xfrm>
          <a:prstGeom prst="rect">
            <a:avLst/>
          </a:prstGeom>
        </p:spPr>
      </p:pic>
      <p:pic>
        <p:nvPicPr>
          <p:cNvPr id="12" name="Picture 11">
            <a:extLst>
              <a:ext uri="{FF2B5EF4-FFF2-40B4-BE49-F238E27FC236}">
                <a16:creationId xmlns:a16="http://schemas.microsoft.com/office/drawing/2014/main" id="{AE31D44F-8E09-EC49-AA57-31AEFF83B010}"/>
              </a:ext>
            </a:extLst>
          </p:cNvPr>
          <p:cNvPicPr>
            <a:picLocks noChangeAspect="1"/>
          </p:cNvPicPr>
          <p:nvPr/>
        </p:nvPicPr>
        <p:blipFill>
          <a:blip r:embed="rId4"/>
          <a:stretch>
            <a:fillRect/>
          </a:stretch>
        </p:blipFill>
        <p:spPr>
          <a:xfrm>
            <a:off x="1922174" y="1758498"/>
            <a:ext cx="691520" cy="672040"/>
          </a:xfrm>
          <a:prstGeom prst="rect">
            <a:avLst/>
          </a:prstGeom>
        </p:spPr>
      </p:pic>
      <p:pic>
        <p:nvPicPr>
          <p:cNvPr id="13" name="Picture 12">
            <a:extLst>
              <a:ext uri="{FF2B5EF4-FFF2-40B4-BE49-F238E27FC236}">
                <a16:creationId xmlns:a16="http://schemas.microsoft.com/office/drawing/2014/main" id="{2FCA0E01-A812-FA4D-938A-7CCF9D7E569C}"/>
              </a:ext>
            </a:extLst>
          </p:cNvPr>
          <p:cNvPicPr>
            <a:picLocks noChangeAspect="1"/>
          </p:cNvPicPr>
          <p:nvPr/>
        </p:nvPicPr>
        <p:blipFill>
          <a:blip r:embed="rId5"/>
          <a:stretch>
            <a:fillRect/>
          </a:stretch>
        </p:blipFill>
        <p:spPr>
          <a:xfrm>
            <a:off x="1905281" y="936014"/>
            <a:ext cx="691520" cy="672040"/>
          </a:xfrm>
          <a:prstGeom prst="rect">
            <a:avLst/>
          </a:prstGeom>
        </p:spPr>
      </p:pic>
      <p:pic>
        <p:nvPicPr>
          <p:cNvPr id="19" name="Picture 18">
            <a:extLst>
              <a:ext uri="{FF2B5EF4-FFF2-40B4-BE49-F238E27FC236}">
                <a16:creationId xmlns:a16="http://schemas.microsoft.com/office/drawing/2014/main" id="{C2C9F0F4-46BC-CB49-A5C2-A4CBAEDFD088}"/>
              </a:ext>
            </a:extLst>
          </p:cNvPr>
          <p:cNvPicPr>
            <a:picLocks noChangeAspect="1"/>
          </p:cNvPicPr>
          <p:nvPr/>
        </p:nvPicPr>
        <p:blipFill>
          <a:blip r:embed="rId6"/>
          <a:stretch>
            <a:fillRect/>
          </a:stretch>
        </p:blipFill>
        <p:spPr>
          <a:xfrm>
            <a:off x="1905281" y="3412507"/>
            <a:ext cx="691520" cy="672040"/>
          </a:xfrm>
          <a:prstGeom prst="rect">
            <a:avLst/>
          </a:prstGeom>
        </p:spPr>
      </p:pic>
      <p:pic>
        <p:nvPicPr>
          <p:cNvPr id="11" name="Picture 10">
            <a:extLst>
              <a:ext uri="{FF2B5EF4-FFF2-40B4-BE49-F238E27FC236}">
                <a16:creationId xmlns:a16="http://schemas.microsoft.com/office/drawing/2014/main" id="{4F94A5D3-8F4A-3D4C-A065-C140D3D8235B}"/>
              </a:ext>
            </a:extLst>
          </p:cNvPr>
          <p:cNvPicPr>
            <a:picLocks noChangeAspect="1"/>
          </p:cNvPicPr>
          <p:nvPr/>
        </p:nvPicPr>
        <p:blipFill>
          <a:blip r:embed="rId7"/>
          <a:stretch>
            <a:fillRect/>
          </a:stretch>
        </p:blipFill>
        <p:spPr>
          <a:xfrm>
            <a:off x="1921060" y="4209196"/>
            <a:ext cx="691520" cy="672040"/>
          </a:xfrm>
          <a:prstGeom prst="rect">
            <a:avLst/>
          </a:prstGeom>
        </p:spPr>
      </p:pic>
      <p:pic>
        <p:nvPicPr>
          <p:cNvPr id="22" name="Picture 21">
            <a:extLst>
              <a:ext uri="{FF2B5EF4-FFF2-40B4-BE49-F238E27FC236}">
                <a16:creationId xmlns:a16="http://schemas.microsoft.com/office/drawing/2014/main" id="{C1E5EF0C-3798-7349-AFE6-756C4A31E1E6}"/>
              </a:ext>
            </a:extLst>
          </p:cNvPr>
          <p:cNvPicPr>
            <a:picLocks noChangeAspect="1"/>
          </p:cNvPicPr>
          <p:nvPr/>
        </p:nvPicPr>
        <p:blipFill>
          <a:blip r:embed="rId8"/>
          <a:stretch>
            <a:fillRect/>
          </a:stretch>
        </p:blipFill>
        <p:spPr>
          <a:xfrm>
            <a:off x="1905281" y="2587020"/>
            <a:ext cx="691520" cy="672040"/>
          </a:xfrm>
          <a:prstGeom prst="rect">
            <a:avLst/>
          </a:prstGeom>
        </p:spPr>
      </p:pic>
      <p:pic>
        <p:nvPicPr>
          <p:cNvPr id="21" name="Picture 20">
            <a:extLst>
              <a:ext uri="{FF2B5EF4-FFF2-40B4-BE49-F238E27FC236}">
                <a16:creationId xmlns:a16="http://schemas.microsoft.com/office/drawing/2014/main" id="{07D97344-5C9D-1C49-A70A-F02C9243154E}"/>
              </a:ext>
            </a:extLst>
          </p:cNvPr>
          <p:cNvPicPr>
            <a:picLocks noChangeAspect="1"/>
          </p:cNvPicPr>
          <p:nvPr/>
        </p:nvPicPr>
        <p:blipFill>
          <a:blip r:embed="rId9"/>
          <a:stretch>
            <a:fillRect/>
          </a:stretch>
        </p:blipFill>
        <p:spPr>
          <a:xfrm>
            <a:off x="1900650" y="5064674"/>
            <a:ext cx="691520" cy="672040"/>
          </a:xfrm>
          <a:prstGeom prst="rect">
            <a:avLst/>
          </a:prstGeom>
        </p:spPr>
      </p:pic>
      <p:pic>
        <p:nvPicPr>
          <p:cNvPr id="26" name="Picture 25">
            <a:extLst>
              <a:ext uri="{FF2B5EF4-FFF2-40B4-BE49-F238E27FC236}">
                <a16:creationId xmlns:a16="http://schemas.microsoft.com/office/drawing/2014/main" id="{90634A8E-1CE3-AB43-8A0A-3CD21BA57B83}"/>
              </a:ext>
            </a:extLst>
          </p:cNvPr>
          <p:cNvPicPr>
            <a:picLocks noChangeAspect="1"/>
          </p:cNvPicPr>
          <p:nvPr/>
        </p:nvPicPr>
        <p:blipFill>
          <a:blip r:embed="rId10"/>
          <a:stretch>
            <a:fillRect/>
          </a:stretch>
        </p:blipFill>
        <p:spPr>
          <a:xfrm>
            <a:off x="1921060" y="5929583"/>
            <a:ext cx="691520" cy="672040"/>
          </a:xfrm>
          <a:prstGeom prst="rect">
            <a:avLst/>
          </a:prstGeom>
        </p:spPr>
      </p:pic>
      <p:cxnSp>
        <p:nvCxnSpPr>
          <p:cNvPr id="65" name="Straight Connector 64">
            <a:extLst>
              <a:ext uri="{FF2B5EF4-FFF2-40B4-BE49-F238E27FC236}">
                <a16:creationId xmlns:a16="http://schemas.microsoft.com/office/drawing/2014/main" id="{D318D191-A79D-B545-BAFC-3420B35ADDFD}"/>
              </a:ext>
            </a:extLst>
          </p:cNvPr>
          <p:cNvCxnSpPr>
            <a:cxnSpLocks/>
          </p:cNvCxnSpPr>
          <p:nvPr/>
        </p:nvCxnSpPr>
        <p:spPr>
          <a:xfrm flipH="1">
            <a:off x="1807591" y="905450"/>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a:extLst>
              <a:ext uri="{FF2B5EF4-FFF2-40B4-BE49-F238E27FC236}">
                <a16:creationId xmlns:a16="http://schemas.microsoft.com/office/drawing/2014/main" id="{EF352A3D-D66C-7741-9EB7-419E25899AFE}"/>
              </a:ext>
            </a:extLst>
          </p:cNvPr>
          <p:cNvCxnSpPr>
            <a:cxnSpLocks/>
          </p:cNvCxnSpPr>
          <p:nvPr/>
        </p:nvCxnSpPr>
        <p:spPr>
          <a:xfrm flipH="1">
            <a:off x="1825521" y="1662965"/>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Straight Connector 68">
            <a:extLst>
              <a:ext uri="{FF2B5EF4-FFF2-40B4-BE49-F238E27FC236}">
                <a16:creationId xmlns:a16="http://schemas.microsoft.com/office/drawing/2014/main" id="{FA6EE6B1-8489-D047-B5B7-D387CF71E9BD}"/>
              </a:ext>
            </a:extLst>
          </p:cNvPr>
          <p:cNvCxnSpPr>
            <a:cxnSpLocks/>
          </p:cNvCxnSpPr>
          <p:nvPr/>
        </p:nvCxnSpPr>
        <p:spPr>
          <a:xfrm flipH="1">
            <a:off x="1830004" y="2514609"/>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a:extLst>
              <a:ext uri="{FF2B5EF4-FFF2-40B4-BE49-F238E27FC236}">
                <a16:creationId xmlns:a16="http://schemas.microsoft.com/office/drawing/2014/main" id="{622BBD08-22E2-DA4A-B5B2-903626CE6DDE}"/>
              </a:ext>
            </a:extLst>
          </p:cNvPr>
          <p:cNvCxnSpPr>
            <a:cxnSpLocks/>
          </p:cNvCxnSpPr>
          <p:nvPr/>
        </p:nvCxnSpPr>
        <p:spPr>
          <a:xfrm flipH="1">
            <a:off x="1821040" y="3366253"/>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a:extLst>
              <a:ext uri="{FF2B5EF4-FFF2-40B4-BE49-F238E27FC236}">
                <a16:creationId xmlns:a16="http://schemas.microsoft.com/office/drawing/2014/main" id="{32103188-1EB3-8F41-966F-E5D85FD2A05B}"/>
              </a:ext>
            </a:extLst>
          </p:cNvPr>
          <p:cNvCxnSpPr>
            <a:cxnSpLocks/>
          </p:cNvCxnSpPr>
          <p:nvPr/>
        </p:nvCxnSpPr>
        <p:spPr>
          <a:xfrm flipH="1">
            <a:off x="1812076" y="4150662"/>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2" name="Straight Connector 71">
            <a:extLst>
              <a:ext uri="{FF2B5EF4-FFF2-40B4-BE49-F238E27FC236}">
                <a16:creationId xmlns:a16="http://schemas.microsoft.com/office/drawing/2014/main" id="{2653203B-C420-1F49-AA11-D4B47512A473}"/>
              </a:ext>
            </a:extLst>
          </p:cNvPr>
          <p:cNvCxnSpPr>
            <a:cxnSpLocks/>
          </p:cNvCxnSpPr>
          <p:nvPr/>
        </p:nvCxnSpPr>
        <p:spPr>
          <a:xfrm flipH="1">
            <a:off x="1825523" y="4957482"/>
            <a:ext cx="754383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a:extLst>
              <a:ext uri="{FF2B5EF4-FFF2-40B4-BE49-F238E27FC236}">
                <a16:creationId xmlns:a16="http://schemas.microsoft.com/office/drawing/2014/main" id="{E597424C-F719-7042-BB1A-A49B17DCDCDC}"/>
              </a:ext>
            </a:extLst>
          </p:cNvPr>
          <p:cNvCxnSpPr>
            <a:cxnSpLocks/>
          </p:cNvCxnSpPr>
          <p:nvPr/>
        </p:nvCxnSpPr>
        <p:spPr>
          <a:xfrm flipH="1">
            <a:off x="1825523" y="5831543"/>
            <a:ext cx="7543838"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360529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740501"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4908828"/>
              <a:ext cx="457200" cy="978408"/>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917801" y="5167199"/>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2</a:t>
              </a: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193763" y="0"/>
            <a:ext cx="12482922" cy="6858000"/>
            <a:chOff x="-10231068" y="0"/>
            <a:chExt cx="12482922"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40471C5-12F5-4387-8B17-1290DAFA918E}"/>
                </a:ext>
              </a:extLst>
            </p:cNvPr>
            <p:cNvSpPr/>
            <p:nvPr/>
          </p:nvSpPr>
          <p:spPr>
            <a:xfrm>
              <a:off x="1794654" y="3938363"/>
              <a:ext cx="457200" cy="978408"/>
            </a:xfrm>
            <a:prstGeom prst="rect">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453483" y="4196734"/>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3</a:t>
              </a:r>
            </a:p>
          </p:txBody>
        </p:sp>
      </p:grpSp>
      <p:sp>
        <p:nvSpPr>
          <p:cNvPr id="51" name="Rectangle 50">
            <a:extLst>
              <a:ext uri="{FF2B5EF4-FFF2-40B4-BE49-F238E27FC236}">
                <a16:creationId xmlns:a16="http://schemas.microsoft.com/office/drawing/2014/main" id="{A5855400-E72A-4996-AD04-1CE953706F4D}"/>
              </a:ext>
            </a:extLst>
          </p:cNvPr>
          <p:cNvSpPr/>
          <p:nvPr/>
        </p:nvSpPr>
        <p:spPr>
          <a:xfrm>
            <a:off x="-1646266"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EA7FB13-F899-4788-8132-1C0AE0F81BD2}"/>
              </a:ext>
            </a:extLst>
          </p:cNvPr>
          <p:cNvSpPr/>
          <p:nvPr/>
        </p:nvSpPr>
        <p:spPr>
          <a:xfrm>
            <a:off x="-1112858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hape&#10;&#10;Description automatically generated">
            <a:extLst>
              <a:ext uri="{FF2B5EF4-FFF2-40B4-BE49-F238E27FC236}">
                <a16:creationId xmlns:a16="http://schemas.microsoft.com/office/drawing/2014/main" id="{91507C46-2D37-9C46-9552-421DE16E1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726" y="-13373"/>
            <a:ext cx="1489520" cy="6858000"/>
          </a:xfrm>
          <a:prstGeom prst="rect">
            <a:avLst/>
          </a:prstGeom>
        </p:spPr>
      </p:pic>
      <p:sp>
        <p:nvSpPr>
          <p:cNvPr id="31" name="Rectangle 30">
            <a:extLst>
              <a:ext uri="{FF2B5EF4-FFF2-40B4-BE49-F238E27FC236}">
                <a16:creationId xmlns:a16="http://schemas.microsoft.com/office/drawing/2014/main" id="{A2AA27AE-A4C2-994B-BFE4-98186C21B7B2}"/>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064F5BD-633F-5349-877C-CA4B3B9D02F0}"/>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9075654A-2F4B-6848-BA6D-6A8641482FCD}"/>
              </a:ext>
            </a:extLst>
          </p:cNvPr>
          <p:cNvSpPr/>
          <p:nvPr/>
        </p:nvSpPr>
        <p:spPr>
          <a:xfrm>
            <a:off x="11291773" y="6278"/>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49E9B56-E552-1344-B1DC-CECE2FB82469}"/>
              </a:ext>
            </a:extLst>
          </p:cNvPr>
          <p:cNvSpPr txBox="1"/>
          <p:nvPr/>
        </p:nvSpPr>
        <p:spPr>
          <a:xfrm rot="16200000">
            <a:off x="9479967"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Rectangle 34">
            <a:extLst>
              <a:ext uri="{FF2B5EF4-FFF2-40B4-BE49-F238E27FC236}">
                <a16:creationId xmlns:a16="http://schemas.microsoft.com/office/drawing/2014/main" id="{20E644F8-D142-CA42-B1F5-15540806C789}"/>
              </a:ext>
            </a:extLst>
          </p:cNvPr>
          <p:cNvSpPr/>
          <p:nvPr/>
        </p:nvSpPr>
        <p:spPr>
          <a:xfrm>
            <a:off x="10838110" y="-816"/>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111D110-6D22-7F47-B955-36BCE4D7B375}"/>
              </a:ext>
            </a:extLst>
          </p:cNvPr>
          <p:cNvSpPr txBox="1"/>
          <p:nvPr/>
        </p:nvSpPr>
        <p:spPr>
          <a:xfrm rot="16200000">
            <a:off x="9155330" y="3419634"/>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NACE Career Competencies</a:t>
            </a:r>
          </a:p>
        </p:txBody>
      </p:sp>
      <p:sp>
        <p:nvSpPr>
          <p:cNvPr id="37" name="Rectangle 36">
            <a:extLst>
              <a:ext uri="{FF2B5EF4-FFF2-40B4-BE49-F238E27FC236}">
                <a16:creationId xmlns:a16="http://schemas.microsoft.com/office/drawing/2014/main" id="{0A486251-7611-2740-943A-47FBE0ACB4D6}"/>
              </a:ext>
            </a:extLst>
          </p:cNvPr>
          <p:cNvSpPr/>
          <p:nvPr/>
        </p:nvSpPr>
        <p:spPr>
          <a:xfrm>
            <a:off x="10384447" y="-7910"/>
            <a:ext cx="457200" cy="6921535"/>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C9382EC-F47C-FF4F-B9A9-48C96B0890D4}"/>
              </a:ext>
            </a:extLst>
          </p:cNvPr>
          <p:cNvSpPr txBox="1"/>
          <p:nvPr/>
        </p:nvSpPr>
        <p:spPr>
          <a:xfrm rot="16200000">
            <a:off x="9195660" y="3249270"/>
            <a:ext cx="2834760"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Mentoring Defined</a:t>
            </a:r>
          </a:p>
        </p:txBody>
      </p:sp>
      <p:sp>
        <p:nvSpPr>
          <p:cNvPr id="44" name="TextBox 43">
            <a:extLst>
              <a:ext uri="{FF2B5EF4-FFF2-40B4-BE49-F238E27FC236}">
                <a16:creationId xmlns:a16="http://schemas.microsoft.com/office/drawing/2014/main" id="{9CF8474C-7A6F-834E-84A9-3B1BD19D209B}"/>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48" name="TextBox 47">
            <a:extLst>
              <a:ext uri="{FF2B5EF4-FFF2-40B4-BE49-F238E27FC236}">
                <a16:creationId xmlns:a16="http://schemas.microsoft.com/office/drawing/2014/main" id="{D363EB49-7094-5B43-87D0-5E06C662E0B2}"/>
              </a:ext>
            </a:extLst>
          </p:cNvPr>
          <p:cNvSpPr txBox="1"/>
          <p:nvPr/>
        </p:nvSpPr>
        <p:spPr>
          <a:xfrm rot="16200000">
            <a:off x="-865902"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sp>
        <p:nvSpPr>
          <p:cNvPr id="50" name="TextBox 49">
            <a:extLst>
              <a:ext uri="{FF2B5EF4-FFF2-40B4-BE49-F238E27FC236}">
                <a16:creationId xmlns:a16="http://schemas.microsoft.com/office/drawing/2014/main" id="{B8661023-6918-7D40-A61B-E8694F21163B}"/>
              </a:ext>
            </a:extLst>
          </p:cNvPr>
          <p:cNvSpPr txBox="1"/>
          <p:nvPr/>
        </p:nvSpPr>
        <p:spPr>
          <a:xfrm rot="16200000">
            <a:off x="-795294" y="2021360"/>
            <a:ext cx="3813448"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Sanofi Networking Sessions</a:t>
            </a:r>
          </a:p>
        </p:txBody>
      </p:sp>
      <p:sp>
        <p:nvSpPr>
          <p:cNvPr id="3" name="Right Triangle 2">
            <a:extLst>
              <a:ext uri="{FF2B5EF4-FFF2-40B4-BE49-F238E27FC236}">
                <a16:creationId xmlns:a16="http://schemas.microsoft.com/office/drawing/2014/main" id="{6E86C9AA-3503-2248-BD6D-27277A364BD8}"/>
              </a:ext>
            </a:extLst>
          </p:cNvPr>
          <p:cNvSpPr/>
          <p:nvPr/>
        </p:nvSpPr>
        <p:spPr>
          <a:xfrm rot="10800000">
            <a:off x="1350352" y="2739"/>
            <a:ext cx="7550811" cy="6921533"/>
          </a:xfrm>
          <a:prstGeom prst="rtTriangle">
            <a:avLst/>
          </a:prstGeom>
          <a:solidFill>
            <a:schemeClr val="accent6">
              <a:lumMod val="40000"/>
              <a:lumOff val="60000"/>
              <a:alpha val="401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E438494-D336-A04D-BA0E-40C5C89DB522}"/>
              </a:ext>
            </a:extLst>
          </p:cNvPr>
          <p:cNvSpPr txBox="1"/>
          <p:nvPr/>
        </p:nvSpPr>
        <p:spPr>
          <a:xfrm>
            <a:off x="1656885" y="405398"/>
            <a:ext cx="6841550" cy="4401205"/>
          </a:xfrm>
          <a:prstGeom prst="rect">
            <a:avLst/>
          </a:prstGeom>
          <a:noFill/>
        </p:spPr>
        <p:txBody>
          <a:bodyPr wrap="square" rtlCol="0">
            <a:spAutoFit/>
          </a:bodyPr>
          <a:lstStyle/>
          <a:p>
            <a:r>
              <a:rPr lang="en-US" sz="1400" dirty="0"/>
              <a:t>We define a mentor as a corporate professional who is committed to student success through non-structed and  structured dialogue and reflection with individual students. The mentor’s hindsight can become the student’s foresight. The mentor is someone who can facilitate the mentee’s personal &amp; professional growth. Mentors help students feel more confident about realizing their dreams and assist them in acquiring skills that can be used not only in the academic arena, but also in life. </a:t>
            </a:r>
            <a:br>
              <a:rPr lang="en-US" sz="1400" dirty="0"/>
            </a:br>
            <a:br>
              <a:rPr lang="en-US" sz="1400" dirty="0"/>
            </a:br>
            <a:r>
              <a:rPr lang="en-US" sz="1400" dirty="0"/>
              <a:t>This program defines mentoring as a process by which a more experienced person (the mentor) gives support to a less experienced person (the mentee) across a wide range of issues relevant to school, networking, personal branding and professional development. </a:t>
            </a:r>
          </a:p>
          <a:p>
            <a:br>
              <a:rPr lang="en-US" sz="1400" dirty="0"/>
            </a:br>
            <a:r>
              <a:rPr lang="en-US" sz="1400" dirty="0"/>
              <a:t>Mentoring will be delivered both informally and formally. Formally, this program is committed to the preparation, training, matching and facilitation of mentor/mentee relationships. Informally, the program recognizes the value of allowing for organic and unstructured mentor/mentee interactions.</a:t>
            </a:r>
            <a:br>
              <a:rPr lang="en-US" sz="1400" dirty="0"/>
            </a:br>
            <a:br>
              <a:rPr lang="en-US" sz="1400" dirty="0"/>
            </a:br>
            <a:r>
              <a:rPr lang="en-US" sz="1400" dirty="0"/>
              <a:t>The program supports this definition through careful planning, campus-wide recruitment, purposeful mentor/ mentee matching, training and planned events. The program’s foundation is grounded in a theoretical framework, rigorous assessment, ethical standards, measurable outcomes, and inclusion. </a:t>
            </a:r>
          </a:p>
        </p:txBody>
      </p:sp>
      <p:pic>
        <p:nvPicPr>
          <p:cNvPr id="5" name="Picture 4" descr="Shape&#10;&#10;Description automatically generated with medium confidence">
            <a:extLst>
              <a:ext uri="{FF2B5EF4-FFF2-40B4-BE49-F238E27FC236}">
                <a16:creationId xmlns:a16="http://schemas.microsoft.com/office/drawing/2014/main" id="{F686C32B-0394-9846-BCB4-1BA1BFCCF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839" y="4917813"/>
            <a:ext cx="656179" cy="1812303"/>
          </a:xfrm>
          <a:prstGeom prst="rect">
            <a:avLst/>
          </a:prstGeom>
        </p:spPr>
      </p:pic>
    </p:spTree>
    <p:extLst>
      <p:ext uri="{BB962C8B-B14F-4D97-AF65-F5344CB8AC3E}">
        <p14:creationId xmlns:p14="http://schemas.microsoft.com/office/powerpoint/2010/main" val="2298122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740501"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4908828"/>
              <a:ext cx="457200" cy="978408"/>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917801" y="5167199"/>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2</a:t>
              </a: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193763" y="0"/>
            <a:ext cx="12482922" cy="6858000"/>
            <a:chOff x="-10231068" y="0"/>
            <a:chExt cx="12482922"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40471C5-12F5-4387-8B17-1290DAFA918E}"/>
                </a:ext>
              </a:extLst>
            </p:cNvPr>
            <p:cNvSpPr/>
            <p:nvPr/>
          </p:nvSpPr>
          <p:spPr>
            <a:xfrm>
              <a:off x="1794654" y="3938363"/>
              <a:ext cx="457200" cy="978408"/>
            </a:xfrm>
            <a:prstGeom prst="rect">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453483" y="4196734"/>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3</a:t>
              </a:r>
            </a:p>
          </p:txBody>
        </p:sp>
      </p:grpSp>
      <p:sp>
        <p:nvSpPr>
          <p:cNvPr id="51" name="Rectangle 50">
            <a:extLst>
              <a:ext uri="{FF2B5EF4-FFF2-40B4-BE49-F238E27FC236}">
                <a16:creationId xmlns:a16="http://schemas.microsoft.com/office/drawing/2014/main" id="{A5855400-E72A-4996-AD04-1CE953706F4D}"/>
              </a:ext>
            </a:extLst>
          </p:cNvPr>
          <p:cNvSpPr/>
          <p:nvPr/>
        </p:nvSpPr>
        <p:spPr>
          <a:xfrm>
            <a:off x="-1646266"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BEA7FB13-F899-4788-8132-1C0AE0F81BD2}"/>
              </a:ext>
            </a:extLst>
          </p:cNvPr>
          <p:cNvSpPr/>
          <p:nvPr/>
        </p:nvSpPr>
        <p:spPr>
          <a:xfrm>
            <a:off x="-2091406"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hape&#10;&#10;Description automatically generated">
            <a:extLst>
              <a:ext uri="{FF2B5EF4-FFF2-40B4-BE49-F238E27FC236}">
                <a16:creationId xmlns:a16="http://schemas.microsoft.com/office/drawing/2014/main" id="{05A476D2-4C55-964D-8B9A-E929DF93D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311" y="-13373"/>
            <a:ext cx="1489520" cy="6858000"/>
          </a:xfrm>
          <a:prstGeom prst="rect">
            <a:avLst/>
          </a:prstGeom>
        </p:spPr>
      </p:pic>
      <p:sp>
        <p:nvSpPr>
          <p:cNvPr id="31" name="Rectangle 30">
            <a:extLst>
              <a:ext uri="{FF2B5EF4-FFF2-40B4-BE49-F238E27FC236}">
                <a16:creationId xmlns:a16="http://schemas.microsoft.com/office/drawing/2014/main" id="{97B0B3AF-FC30-4B44-8BC7-BCFD5A8CA1E6}"/>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1ED95D65-9273-0549-B76A-A95E1BBE9CFA}"/>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D016942F-BCB1-5544-B4BF-179EB21FF5BF}"/>
              </a:ext>
            </a:extLst>
          </p:cNvPr>
          <p:cNvSpPr/>
          <p:nvPr/>
        </p:nvSpPr>
        <p:spPr>
          <a:xfrm>
            <a:off x="11291773" y="6278"/>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15097C6-07AA-9642-AB44-DF151EB2492B}"/>
              </a:ext>
            </a:extLst>
          </p:cNvPr>
          <p:cNvSpPr txBox="1"/>
          <p:nvPr/>
        </p:nvSpPr>
        <p:spPr>
          <a:xfrm rot="16200000">
            <a:off x="9479967"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Rectangle 34">
            <a:extLst>
              <a:ext uri="{FF2B5EF4-FFF2-40B4-BE49-F238E27FC236}">
                <a16:creationId xmlns:a16="http://schemas.microsoft.com/office/drawing/2014/main" id="{5F49338F-7089-C243-8FBD-5432E45C3726}"/>
              </a:ext>
            </a:extLst>
          </p:cNvPr>
          <p:cNvSpPr/>
          <p:nvPr/>
        </p:nvSpPr>
        <p:spPr>
          <a:xfrm>
            <a:off x="10838110" y="-817"/>
            <a:ext cx="457200" cy="7050973"/>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22FF049-D40F-A546-8C93-3A010E348DA5}"/>
              </a:ext>
            </a:extLst>
          </p:cNvPr>
          <p:cNvSpPr txBox="1"/>
          <p:nvPr/>
        </p:nvSpPr>
        <p:spPr>
          <a:xfrm rot="16200000">
            <a:off x="9155330" y="3419634"/>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NACE Career Competencies</a:t>
            </a:r>
          </a:p>
        </p:txBody>
      </p:sp>
      <p:sp>
        <p:nvSpPr>
          <p:cNvPr id="37" name="Rectangle 36">
            <a:extLst>
              <a:ext uri="{FF2B5EF4-FFF2-40B4-BE49-F238E27FC236}">
                <a16:creationId xmlns:a16="http://schemas.microsoft.com/office/drawing/2014/main" id="{0E826078-0783-A145-AD9F-051BD1F9A7C3}"/>
              </a:ext>
            </a:extLst>
          </p:cNvPr>
          <p:cNvSpPr/>
          <p:nvPr/>
        </p:nvSpPr>
        <p:spPr>
          <a:xfrm>
            <a:off x="10384449" y="-7910"/>
            <a:ext cx="457200" cy="6921535"/>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BC16D31-55C0-2F4C-B965-DC5A2736FD2A}"/>
              </a:ext>
            </a:extLst>
          </p:cNvPr>
          <p:cNvSpPr txBox="1"/>
          <p:nvPr/>
        </p:nvSpPr>
        <p:spPr>
          <a:xfrm rot="16200000">
            <a:off x="9195656" y="3249270"/>
            <a:ext cx="2834760"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Mentoring Defined</a:t>
            </a:r>
          </a:p>
        </p:txBody>
      </p:sp>
      <p:sp>
        <p:nvSpPr>
          <p:cNvPr id="44" name="Rectangle 43">
            <a:extLst>
              <a:ext uri="{FF2B5EF4-FFF2-40B4-BE49-F238E27FC236}">
                <a16:creationId xmlns:a16="http://schemas.microsoft.com/office/drawing/2014/main" id="{0A0B7B5C-F827-D048-AB31-30B3D460A537}"/>
              </a:ext>
            </a:extLst>
          </p:cNvPr>
          <p:cNvSpPr/>
          <p:nvPr/>
        </p:nvSpPr>
        <p:spPr>
          <a:xfrm>
            <a:off x="9930781" y="6263"/>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4E0AAD5-84C4-834C-A9CC-CFEAD129155D}"/>
              </a:ext>
            </a:extLst>
          </p:cNvPr>
          <p:cNvSpPr txBox="1"/>
          <p:nvPr/>
        </p:nvSpPr>
        <p:spPr>
          <a:xfrm rot="16200000">
            <a:off x="8253051" y="2021360"/>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Sanofi Networking Sessions</a:t>
            </a:r>
          </a:p>
        </p:txBody>
      </p:sp>
      <p:sp>
        <p:nvSpPr>
          <p:cNvPr id="50" name="TextBox 49">
            <a:extLst>
              <a:ext uri="{FF2B5EF4-FFF2-40B4-BE49-F238E27FC236}">
                <a16:creationId xmlns:a16="http://schemas.microsoft.com/office/drawing/2014/main" id="{82C242F8-9CFF-1246-BE93-A8A3C8113209}"/>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52" name="TextBox 51">
            <a:extLst>
              <a:ext uri="{FF2B5EF4-FFF2-40B4-BE49-F238E27FC236}">
                <a16:creationId xmlns:a16="http://schemas.microsoft.com/office/drawing/2014/main" id="{D228DA36-FF30-FB41-B775-F9E9BBD4738A}"/>
              </a:ext>
            </a:extLst>
          </p:cNvPr>
          <p:cNvSpPr txBox="1"/>
          <p:nvPr/>
        </p:nvSpPr>
        <p:spPr>
          <a:xfrm rot="16200000">
            <a:off x="-865902" y="1773415"/>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Benchmarks</a:t>
            </a:r>
          </a:p>
        </p:txBody>
      </p:sp>
      <p:sp>
        <p:nvSpPr>
          <p:cNvPr id="2" name="TextBox 1">
            <a:extLst>
              <a:ext uri="{FF2B5EF4-FFF2-40B4-BE49-F238E27FC236}">
                <a16:creationId xmlns:a16="http://schemas.microsoft.com/office/drawing/2014/main" id="{EA9A0886-04FC-E549-8366-F22AD4F860E6}"/>
              </a:ext>
            </a:extLst>
          </p:cNvPr>
          <p:cNvSpPr txBox="1"/>
          <p:nvPr/>
        </p:nvSpPr>
        <p:spPr>
          <a:xfrm>
            <a:off x="1231827" y="537202"/>
            <a:ext cx="6916749" cy="4401205"/>
          </a:xfrm>
          <a:prstGeom prst="rect">
            <a:avLst/>
          </a:prstGeom>
          <a:noFill/>
        </p:spPr>
        <p:txBody>
          <a:bodyPr wrap="square" rtlCol="0">
            <a:spAutoFit/>
          </a:bodyPr>
          <a:lstStyle/>
          <a:p>
            <a:r>
              <a:rPr lang="en-US" sz="1400" dirty="0"/>
              <a:t>A luncheon is held at the Sanofi Campus and provides the opportunity for the mentees to meet mid to upper-level management, tour the Sanofi campus and participate in a Sanofi career panel. The mentees prepare and deliver a brief presentation about themselves to the Sanofi panel members, Sanofi Leadership Team, and Sanofi mentors.</a:t>
            </a:r>
          </a:p>
          <a:p>
            <a:r>
              <a:rPr lang="en-US" sz="1400" dirty="0"/>
              <a:t> </a:t>
            </a:r>
          </a:p>
          <a:p>
            <a:r>
              <a:rPr lang="en-US" sz="1400" dirty="0"/>
              <a:t>The objective of the Sanofi Networking Sessions is to provide mentees with the unique opportunity to meet and speak with a variety of Sanofi professionals in the mentee’s potential field of interest. These preplanned sessions are set up by the mentee with their mentor and provide the venue for the mentees to “put it all together”.  All year the mentees have been learning essential skills to gain competency and confidence in navigating the professional world. Through monthly training sessions and mentor meetings, the mentees have worked hard to learn how to gain confidence in navigating the world of work, create professional networks, and career development. </a:t>
            </a:r>
          </a:p>
          <a:p>
            <a:r>
              <a:rPr lang="en-US" sz="1400" dirty="0"/>
              <a:t> </a:t>
            </a:r>
          </a:p>
          <a:p>
            <a:r>
              <a:rPr lang="en-US" sz="1400" dirty="0"/>
              <a:t>The Closing Ceremony is held at the RVCC campus and provides the venue for the mentors and mentees to speak about their involvement in the program. Certificates are awarded. The mentees speak briefly to the group about their experience, what they learned, and how the mentor relationship impacted their educational and professional growth. </a:t>
            </a:r>
          </a:p>
          <a:p>
            <a:r>
              <a:rPr lang="en-US" sz="1400" dirty="0"/>
              <a:t> </a:t>
            </a:r>
          </a:p>
          <a:p>
            <a:r>
              <a:rPr lang="en-US" sz="1400" dirty="0"/>
              <a:t>These are their program capstone events. </a:t>
            </a:r>
          </a:p>
        </p:txBody>
      </p:sp>
      <p:pic>
        <p:nvPicPr>
          <p:cNvPr id="6" name="Picture 5" descr="Logo&#10;&#10;Description automatically generated">
            <a:extLst>
              <a:ext uri="{FF2B5EF4-FFF2-40B4-BE49-F238E27FC236}">
                <a16:creationId xmlns:a16="http://schemas.microsoft.com/office/drawing/2014/main" id="{9A3827F8-A1B7-4C4E-9986-59FAFD25F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4" y="5049057"/>
            <a:ext cx="1716854" cy="1856058"/>
          </a:xfrm>
          <a:prstGeom prst="rect">
            <a:avLst/>
          </a:prstGeom>
        </p:spPr>
      </p:pic>
    </p:spTree>
    <p:extLst>
      <p:ext uri="{BB962C8B-B14F-4D97-AF65-F5344CB8AC3E}">
        <p14:creationId xmlns:p14="http://schemas.microsoft.com/office/powerpoint/2010/main" val="15866395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740501"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4908828"/>
              <a:ext cx="457200" cy="978408"/>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917801" y="5167199"/>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2</a:t>
              </a: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193763" y="0"/>
            <a:ext cx="12482922" cy="6858000"/>
            <a:chOff x="-10231068" y="0"/>
            <a:chExt cx="12482922"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40471C5-12F5-4387-8B17-1290DAFA918E}"/>
                </a:ext>
              </a:extLst>
            </p:cNvPr>
            <p:cNvSpPr/>
            <p:nvPr/>
          </p:nvSpPr>
          <p:spPr>
            <a:xfrm>
              <a:off x="1794654" y="3938363"/>
              <a:ext cx="457200" cy="978408"/>
            </a:xfrm>
            <a:prstGeom prst="rect">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453483" y="4196734"/>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3</a:t>
              </a:r>
            </a:p>
          </p:txBody>
        </p:sp>
      </p:grpSp>
      <p:grpSp>
        <p:nvGrpSpPr>
          <p:cNvPr id="55" name="Group 54">
            <a:extLst>
              <a:ext uri="{FF2B5EF4-FFF2-40B4-BE49-F238E27FC236}">
                <a16:creationId xmlns:a16="http://schemas.microsoft.com/office/drawing/2014/main" id="{6471EBC4-87A6-491F-9577-5FE2AC99B8AB}"/>
              </a:ext>
            </a:extLst>
          </p:cNvPr>
          <p:cNvGrpSpPr/>
          <p:nvPr/>
        </p:nvGrpSpPr>
        <p:grpSpPr>
          <a:xfrm>
            <a:off x="-1646266" y="0"/>
            <a:ext cx="12482923" cy="6858000"/>
            <a:chOff x="-10684854" y="0"/>
            <a:chExt cx="12482923" cy="6858000"/>
          </a:xfrm>
        </p:grpSpPr>
        <p:sp>
          <p:nvSpPr>
            <p:cNvPr id="51" name="Rectangle 50">
              <a:extLst>
                <a:ext uri="{FF2B5EF4-FFF2-40B4-BE49-F238E27FC236}">
                  <a16:creationId xmlns:a16="http://schemas.microsoft.com/office/drawing/2014/main" id="{A5855400-E72A-4996-AD04-1CE953706F4D}"/>
                </a:ext>
              </a:extLst>
            </p:cNvPr>
            <p:cNvSpPr/>
            <p:nvPr/>
          </p:nvSpPr>
          <p:spPr>
            <a:xfrm>
              <a:off x="-1068485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552E5B3-117B-4ECF-B808-BD4F048FA23D}"/>
                </a:ext>
              </a:extLst>
            </p:cNvPr>
            <p:cNvSpPr/>
            <p:nvPr/>
          </p:nvSpPr>
          <p:spPr>
            <a:xfrm>
              <a:off x="1340869" y="2959674"/>
              <a:ext cx="457200" cy="978408"/>
            </a:xfrm>
            <a:prstGeom prst="rect">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4541429-1ECE-4BE3-AE5C-D8D3203D9F21}"/>
                </a:ext>
              </a:extLst>
            </p:cNvPr>
            <p:cNvSpPr txBox="1"/>
            <p:nvPr/>
          </p:nvSpPr>
          <p:spPr>
            <a:xfrm rot="16200000">
              <a:off x="999698" y="3218045"/>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4</a:t>
              </a:r>
            </a:p>
          </p:txBody>
        </p:sp>
      </p:grpSp>
      <p:grpSp>
        <p:nvGrpSpPr>
          <p:cNvPr id="60" name="Group 59">
            <a:extLst>
              <a:ext uri="{FF2B5EF4-FFF2-40B4-BE49-F238E27FC236}">
                <a16:creationId xmlns:a16="http://schemas.microsoft.com/office/drawing/2014/main" id="{213DEA38-B2EA-48AA-ABD7-8C8B9BFA77E8}"/>
              </a:ext>
            </a:extLst>
          </p:cNvPr>
          <p:cNvGrpSpPr/>
          <p:nvPr/>
        </p:nvGrpSpPr>
        <p:grpSpPr>
          <a:xfrm>
            <a:off x="-2091406" y="0"/>
            <a:ext cx="12482923" cy="6858000"/>
            <a:chOff x="-11138114" y="0"/>
            <a:chExt cx="12482923" cy="6858000"/>
          </a:xfrm>
        </p:grpSpPr>
        <p:sp>
          <p:nvSpPr>
            <p:cNvPr id="57" name="Rectangle 56">
              <a:extLst>
                <a:ext uri="{FF2B5EF4-FFF2-40B4-BE49-F238E27FC236}">
                  <a16:creationId xmlns:a16="http://schemas.microsoft.com/office/drawing/2014/main" id="{BEA7FB13-F899-4788-8132-1C0AE0F81BD2}"/>
                </a:ext>
              </a:extLst>
            </p:cNvPr>
            <p:cNvSpPr/>
            <p:nvPr/>
          </p:nvSpPr>
          <p:spPr>
            <a:xfrm>
              <a:off x="-1113811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3214D61A-32CC-425F-B83D-9B69CCA47932}"/>
                </a:ext>
              </a:extLst>
            </p:cNvPr>
            <p:cNvSpPr/>
            <p:nvPr/>
          </p:nvSpPr>
          <p:spPr>
            <a:xfrm>
              <a:off x="887609" y="1978585"/>
              <a:ext cx="457200" cy="978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99D26AEB-DEDC-41F2-8B5D-F8C7A74481C7}"/>
                </a:ext>
              </a:extLst>
            </p:cNvPr>
            <p:cNvSpPr txBox="1"/>
            <p:nvPr/>
          </p:nvSpPr>
          <p:spPr>
            <a:xfrm rot="16200000">
              <a:off x="546438" y="2236956"/>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5</a:t>
              </a:r>
            </a:p>
          </p:txBody>
        </p:sp>
      </p:grpSp>
      <p:sp>
        <p:nvSpPr>
          <p:cNvPr id="62" name="Rectangle 61">
            <a:extLst>
              <a:ext uri="{FF2B5EF4-FFF2-40B4-BE49-F238E27FC236}">
                <a16:creationId xmlns:a16="http://schemas.microsoft.com/office/drawing/2014/main" id="{A3725B73-D5E5-49E8-A59B-E16C8EEE661F}"/>
              </a:ext>
            </a:extLst>
          </p:cNvPr>
          <p:cNvSpPr/>
          <p:nvPr/>
        </p:nvSpPr>
        <p:spPr>
          <a:xfrm>
            <a:off x="-25446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129AF7-A727-41DB-9B16-6E270BA5A23E}"/>
              </a:ext>
            </a:extLst>
          </p:cNvPr>
          <p:cNvSpPr/>
          <p:nvPr/>
        </p:nvSpPr>
        <p:spPr>
          <a:xfrm>
            <a:off x="-120440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2FDC75C-1187-094A-84B4-79AB427BB36C}"/>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E7A720B-9826-9F46-92E7-C29102221781}"/>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AE8F5921-45B6-2144-BBE4-23B98EA70257}"/>
              </a:ext>
            </a:extLst>
          </p:cNvPr>
          <p:cNvSpPr/>
          <p:nvPr/>
        </p:nvSpPr>
        <p:spPr>
          <a:xfrm>
            <a:off x="11291773" y="-56442"/>
            <a:ext cx="457200" cy="691798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9C2345A-D217-924E-8619-462FEF305FB6}"/>
              </a:ext>
            </a:extLst>
          </p:cNvPr>
          <p:cNvSpPr txBox="1"/>
          <p:nvPr/>
        </p:nvSpPr>
        <p:spPr>
          <a:xfrm rot="16200000">
            <a:off x="9479967"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Rectangle 34">
            <a:extLst>
              <a:ext uri="{FF2B5EF4-FFF2-40B4-BE49-F238E27FC236}">
                <a16:creationId xmlns:a16="http://schemas.microsoft.com/office/drawing/2014/main" id="{920D9FB3-5C37-814C-9A96-E235CBA58414}"/>
              </a:ext>
            </a:extLst>
          </p:cNvPr>
          <p:cNvSpPr/>
          <p:nvPr/>
        </p:nvSpPr>
        <p:spPr>
          <a:xfrm>
            <a:off x="10838110" y="-816"/>
            <a:ext cx="457200" cy="692509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9237176-B52B-AF44-BBF4-E061D43C6CD8}"/>
              </a:ext>
            </a:extLst>
          </p:cNvPr>
          <p:cNvSpPr txBox="1"/>
          <p:nvPr/>
        </p:nvSpPr>
        <p:spPr>
          <a:xfrm rot="16200000">
            <a:off x="9155330" y="3419634"/>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NACE Career Competencies</a:t>
            </a:r>
          </a:p>
        </p:txBody>
      </p:sp>
      <p:sp>
        <p:nvSpPr>
          <p:cNvPr id="37" name="Rectangle 36">
            <a:extLst>
              <a:ext uri="{FF2B5EF4-FFF2-40B4-BE49-F238E27FC236}">
                <a16:creationId xmlns:a16="http://schemas.microsoft.com/office/drawing/2014/main" id="{6935FFE8-43B9-B642-80CE-36C4319B691C}"/>
              </a:ext>
            </a:extLst>
          </p:cNvPr>
          <p:cNvSpPr/>
          <p:nvPr/>
        </p:nvSpPr>
        <p:spPr>
          <a:xfrm>
            <a:off x="10384446" y="2724"/>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EF684DA-2FC3-8B4D-BA44-353EDA6784F0}"/>
              </a:ext>
            </a:extLst>
          </p:cNvPr>
          <p:cNvSpPr txBox="1"/>
          <p:nvPr/>
        </p:nvSpPr>
        <p:spPr>
          <a:xfrm rot="16200000">
            <a:off x="9195658" y="3249270"/>
            <a:ext cx="2834760"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Mentoring Defined</a:t>
            </a:r>
          </a:p>
        </p:txBody>
      </p:sp>
      <p:sp>
        <p:nvSpPr>
          <p:cNvPr id="44" name="Rectangle 43">
            <a:extLst>
              <a:ext uri="{FF2B5EF4-FFF2-40B4-BE49-F238E27FC236}">
                <a16:creationId xmlns:a16="http://schemas.microsoft.com/office/drawing/2014/main" id="{45890E70-6F27-594E-A157-D4ABB0775965}"/>
              </a:ext>
            </a:extLst>
          </p:cNvPr>
          <p:cNvSpPr/>
          <p:nvPr/>
        </p:nvSpPr>
        <p:spPr>
          <a:xfrm>
            <a:off x="9930783" y="-5410"/>
            <a:ext cx="457200" cy="6866933"/>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ACA7F854-2670-0A49-A37F-1CEF212E0604}"/>
              </a:ext>
            </a:extLst>
          </p:cNvPr>
          <p:cNvSpPr txBox="1"/>
          <p:nvPr/>
        </p:nvSpPr>
        <p:spPr>
          <a:xfrm rot="16200000">
            <a:off x="8253045" y="2021360"/>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Sanofi Networking Sessions</a:t>
            </a:r>
          </a:p>
        </p:txBody>
      </p:sp>
      <p:sp>
        <p:nvSpPr>
          <p:cNvPr id="50" name="Rectangle 49">
            <a:extLst>
              <a:ext uri="{FF2B5EF4-FFF2-40B4-BE49-F238E27FC236}">
                <a16:creationId xmlns:a16="http://schemas.microsoft.com/office/drawing/2014/main" id="{255FB326-7125-1B42-BBCF-FCD455D25C19}"/>
              </a:ext>
            </a:extLst>
          </p:cNvPr>
          <p:cNvSpPr/>
          <p:nvPr/>
        </p:nvSpPr>
        <p:spPr>
          <a:xfrm>
            <a:off x="9477125" y="-11466"/>
            <a:ext cx="457200" cy="6925091"/>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21F8E84-C97A-EA48-A24D-36B32D05AC09}"/>
              </a:ext>
            </a:extLst>
          </p:cNvPr>
          <p:cNvSpPr txBox="1"/>
          <p:nvPr/>
        </p:nvSpPr>
        <p:spPr>
          <a:xfrm rot="16200000">
            <a:off x="8182437" y="1773415"/>
            <a:ext cx="3051549"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Program Benchmarks</a:t>
            </a:r>
          </a:p>
        </p:txBody>
      </p:sp>
      <p:sp>
        <p:nvSpPr>
          <p:cNvPr id="56" name="TextBox 55">
            <a:extLst>
              <a:ext uri="{FF2B5EF4-FFF2-40B4-BE49-F238E27FC236}">
                <a16:creationId xmlns:a16="http://schemas.microsoft.com/office/drawing/2014/main" id="{0EBB7A5D-BB5F-1842-A53B-EF54247777C5}"/>
              </a:ext>
            </a:extLst>
          </p:cNvPr>
          <p:cNvSpPr txBox="1"/>
          <p:nvPr/>
        </p:nvSpPr>
        <p:spPr>
          <a:xfrm rot="16200000">
            <a:off x="-1319223" y="1289532"/>
            <a:ext cx="3051549" cy="461665"/>
          </a:xfrm>
          <a:prstGeom prst="rect">
            <a:avLst/>
          </a:prstGeom>
          <a:noFill/>
        </p:spPr>
        <p:txBody>
          <a:bodyPr wrap="square" rtlCol="0">
            <a:spAutoFit/>
          </a:bodyPr>
          <a:lstStyle/>
          <a:p>
            <a:pPr algn="ctr"/>
            <a:r>
              <a:rPr lang="en-US" sz="2400" b="1" dirty="0">
                <a:solidFill>
                  <a:schemeClr val="accent6"/>
                </a:solidFill>
                <a:latin typeface="Tw Cen MT" panose="020B0602020104020603" pitchFamily="34" charset="0"/>
              </a:rPr>
              <a:t>Program Assessments</a:t>
            </a:r>
          </a:p>
        </p:txBody>
      </p:sp>
      <p:sp>
        <p:nvSpPr>
          <p:cNvPr id="4" name="Right Triangle 3">
            <a:extLst>
              <a:ext uri="{FF2B5EF4-FFF2-40B4-BE49-F238E27FC236}">
                <a16:creationId xmlns:a16="http://schemas.microsoft.com/office/drawing/2014/main" id="{A614BA73-5D94-CA47-ADC9-A7BF2017BC1D}"/>
              </a:ext>
            </a:extLst>
          </p:cNvPr>
          <p:cNvSpPr/>
          <p:nvPr/>
        </p:nvSpPr>
        <p:spPr>
          <a:xfrm>
            <a:off x="449581" y="2724"/>
            <a:ext cx="7555935" cy="6855276"/>
          </a:xfrm>
          <a:prstGeom prst="rtTriangle">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675D85-0DD3-6C4A-BD7A-A8BF868EB4F0}"/>
              </a:ext>
            </a:extLst>
          </p:cNvPr>
          <p:cNvSpPr txBox="1"/>
          <p:nvPr/>
        </p:nvSpPr>
        <p:spPr>
          <a:xfrm>
            <a:off x="865266" y="331713"/>
            <a:ext cx="5433209" cy="6340197"/>
          </a:xfrm>
          <a:prstGeom prst="rect">
            <a:avLst/>
          </a:prstGeom>
          <a:noFill/>
        </p:spPr>
        <p:txBody>
          <a:bodyPr wrap="square" rtlCol="0">
            <a:spAutoFit/>
          </a:bodyPr>
          <a:lstStyle/>
          <a:p>
            <a:pPr marL="285750" indent="-285750">
              <a:buBlip>
                <a:blip r:embed="rId2"/>
              </a:buBlip>
            </a:pPr>
            <a:r>
              <a:rPr lang="en-US" sz="1400" dirty="0">
                <a:solidFill>
                  <a:schemeClr val="tx1">
                    <a:lumMod val="95000"/>
                    <a:lumOff val="5000"/>
                  </a:schemeClr>
                </a:solidFill>
              </a:rPr>
              <a:t>Understanding the Mentor Relationship, Goal Setting                   (SMART GOALS) &amp; SWOT Analysis</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Networking 101 &amp; Clarify Your Goals for the Program</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Establishing your Mentoring Relationship</a:t>
            </a:r>
          </a:p>
          <a:p>
            <a:r>
              <a:rPr lang="en-US" sz="1400" dirty="0">
                <a:solidFill>
                  <a:schemeClr val="tx1">
                    <a:lumMod val="95000"/>
                    <a:lumOff val="5000"/>
                  </a:schemeClr>
                </a:solidFill>
              </a:rPr>
              <a:t>       Building your Network 101 &amp; Understanding Social Capital</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Introduction to Elevator Pitch and Begin Your Career Map</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Mastering Elevator Pitch and Interviewing 101</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Discover Your Why: Connecting Your Passion to Your Education </a:t>
            </a:r>
          </a:p>
          <a:p>
            <a:r>
              <a:rPr lang="en-US" sz="1400" dirty="0">
                <a:solidFill>
                  <a:schemeClr val="tx1">
                    <a:lumMod val="95000"/>
                    <a:lumOff val="5000"/>
                  </a:schemeClr>
                </a:solidFill>
              </a:rPr>
              <a:t>       &amp; Career Goals</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Resume Creation &amp; Review and Mock Interviews</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Advanced Networking</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Navigating Career Fairs and Corporate Events</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Sharpening Your Professional Presence and Interview Prep</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Sanofi Networking Sessions and Informational Interviews</a:t>
            </a:r>
          </a:p>
          <a:p>
            <a:endParaRPr lang="en-US" sz="1400" dirty="0">
              <a:solidFill>
                <a:schemeClr val="tx1">
                  <a:lumMod val="95000"/>
                  <a:lumOff val="5000"/>
                </a:schemeClr>
              </a:solidFill>
            </a:endParaRPr>
          </a:p>
          <a:p>
            <a:pPr marL="285750" indent="-285750">
              <a:buBlip>
                <a:blip r:embed="rId2"/>
              </a:buBlip>
            </a:pPr>
            <a:r>
              <a:rPr lang="en-US" sz="1400" dirty="0">
                <a:solidFill>
                  <a:schemeClr val="tx1">
                    <a:lumMod val="95000"/>
                    <a:lumOff val="5000"/>
                  </a:schemeClr>
                </a:solidFill>
              </a:rPr>
              <a:t>Creating a Career Navigation Plan</a:t>
            </a:r>
          </a:p>
          <a:p>
            <a:r>
              <a:rPr lang="en-US" sz="1400" dirty="0">
                <a:solidFill>
                  <a:schemeClr val="tx1">
                    <a:lumMod val="95000"/>
                    <a:lumOff val="5000"/>
                  </a:schemeClr>
                </a:solidFill>
              </a:rPr>
              <a:t> </a:t>
            </a:r>
          </a:p>
          <a:p>
            <a:pPr marL="285750" indent="-285750">
              <a:buBlip>
                <a:blip r:embed="rId2"/>
              </a:buBlip>
            </a:pPr>
            <a:r>
              <a:rPr lang="en-US" sz="1400" dirty="0">
                <a:solidFill>
                  <a:schemeClr val="tx1">
                    <a:lumMod val="95000"/>
                    <a:lumOff val="5000"/>
                  </a:schemeClr>
                </a:solidFill>
              </a:rPr>
              <a:t>“Putting It All Together” – Individual Presentations</a:t>
            </a:r>
          </a:p>
          <a:p>
            <a:pPr marL="285750" indent="-285750">
              <a:buBlip>
                <a:blip r:embed="rId2"/>
              </a:buBlip>
            </a:pPr>
            <a:endParaRPr lang="en-US" sz="1400" dirty="0">
              <a:solidFill>
                <a:schemeClr val="tx1">
                  <a:lumMod val="95000"/>
                  <a:lumOff val="5000"/>
                </a:schemeClr>
              </a:solidFill>
            </a:endParaRPr>
          </a:p>
        </p:txBody>
      </p:sp>
      <p:cxnSp>
        <p:nvCxnSpPr>
          <p:cNvPr id="64" name="Straight Connector 63">
            <a:extLst>
              <a:ext uri="{FF2B5EF4-FFF2-40B4-BE49-F238E27FC236}">
                <a16:creationId xmlns:a16="http://schemas.microsoft.com/office/drawing/2014/main" id="{B7CDACB7-17EF-2C45-9574-2871BAF93EE2}"/>
              </a:ext>
            </a:extLst>
          </p:cNvPr>
          <p:cNvCxnSpPr>
            <a:cxnSpLocks/>
          </p:cNvCxnSpPr>
          <p:nvPr/>
        </p:nvCxnSpPr>
        <p:spPr>
          <a:xfrm>
            <a:off x="5240991" y="6448782"/>
            <a:ext cx="995214" cy="339760"/>
          </a:xfrm>
          <a:prstGeom prst="line">
            <a:avLst/>
          </a:prstGeom>
          <a:ln w="1143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3F1ACD-78B1-324F-9997-6880C34043F5}"/>
              </a:ext>
            </a:extLst>
          </p:cNvPr>
          <p:cNvCxnSpPr>
            <a:cxnSpLocks/>
          </p:cNvCxnSpPr>
          <p:nvPr/>
        </p:nvCxnSpPr>
        <p:spPr>
          <a:xfrm>
            <a:off x="5393391" y="5753042"/>
            <a:ext cx="995214" cy="339760"/>
          </a:xfrm>
          <a:prstGeom prst="line">
            <a:avLst/>
          </a:prstGeom>
          <a:ln w="1143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330E89-A326-4B4E-9F1D-F94C5D540F94}"/>
              </a:ext>
            </a:extLst>
          </p:cNvPr>
          <p:cNvCxnSpPr>
            <a:cxnSpLocks/>
          </p:cNvCxnSpPr>
          <p:nvPr/>
        </p:nvCxnSpPr>
        <p:spPr>
          <a:xfrm>
            <a:off x="5618675" y="5090436"/>
            <a:ext cx="995214" cy="339760"/>
          </a:xfrm>
          <a:prstGeom prst="line">
            <a:avLst/>
          </a:prstGeom>
          <a:ln w="114300">
            <a:solidFill>
              <a:schemeClr val="accent6">
                <a:lumMod val="60000"/>
                <a:lumOff val="40000"/>
                <a:alpha val="80012"/>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BB8C112-BAD0-1E48-AE3B-C97DEEC70053}"/>
              </a:ext>
            </a:extLst>
          </p:cNvPr>
          <p:cNvCxnSpPr>
            <a:cxnSpLocks/>
          </p:cNvCxnSpPr>
          <p:nvPr/>
        </p:nvCxnSpPr>
        <p:spPr>
          <a:xfrm>
            <a:off x="5771075" y="4394696"/>
            <a:ext cx="1060669" cy="364437"/>
          </a:xfrm>
          <a:prstGeom prst="line">
            <a:avLst/>
          </a:prstGeom>
          <a:ln w="11430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CB06694-583D-4648-823A-463A4296E9A4}"/>
              </a:ext>
            </a:extLst>
          </p:cNvPr>
          <p:cNvCxnSpPr>
            <a:cxnSpLocks/>
          </p:cNvCxnSpPr>
          <p:nvPr/>
        </p:nvCxnSpPr>
        <p:spPr>
          <a:xfrm>
            <a:off x="6042749" y="3778464"/>
            <a:ext cx="995214" cy="339760"/>
          </a:xfrm>
          <a:prstGeom prst="line">
            <a:avLst/>
          </a:prstGeom>
          <a:ln w="11430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B492A8E-1405-AA4C-BECD-3781C52C3C61}"/>
              </a:ext>
            </a:extLst>
          </p:cNvPr>
          <p:cNvCxnSpPr>
            <a:cxnSpLocks/>
          </p:cNvCxnSpPr>
          <p:nvPr/>
        </p:nvCxnSpPr>
        <p:spPr>
          <a:xfrm>
            <a:off x="6195149" y="3082724"/>
            <a:ext cx="995214" cy="339760"/>
          </a:xfrm>
          <a:prstGeom prst="line">
            <a:avLst/>
          </a:prstGeom>
          <a:ln w="114300">
            <a:solidFill>
              <a:srgbClr val="65BE6A">
                <a:alpha val="80691"/>
              </a:srgb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D03956-3213-3B4F-A008-C8651AE0C5B1}"/>
              </a:ext>
            </a:extLst>
          </p:cNvPr>
          <p:cNvCxnSpPr>
            <a:cxnSpLocks/>
          </p:cNvCxnSpPr>
          <p:nvPr/>
        </p:nvCxnSpPr>
        <p:spPr>
          <a:xfrm>
            <a:off x="6420433" y="2420118"/>
            <a:ext cx="995214" cy="339760"/>
          </a:xfrm>
          <a:prstGeom prst="line">
            <a:avLst/>
          </a:prstGeom>
          <a:ln w="114300">
            <a:solidFill>
              <a:srgbClr val="65BE6A"/>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CEE2C4A-8E3F-864E-A0EE-3C04BC640858}"/>
              </a:ext>
            </a:extLst>
          </p:cNvPr>
          <p:cNvCxnSpPr>
            <a:cxnSpLocks/>
          </p:cNvCxnSpPr>
          <p:nvPr/>
        </p:nvCxnSpPr>
        <p:spPr>
          <a:xfrm>
            <a:off x="6572833" y="1724378"/>
            <a:ext cx="1060669" cy="364437"/>
          </a:xfrm>
          <a:prstGeom prst="line">
            <a:avLst/>
          </a:prstGeom>
          <a:ln w="114300">
            <a:solidFill>
              <a:srgbClr val="65BE6A"/>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37CEFC2-4CAD-8345-A464-756D5D70AC10}"/>
              </a:ext>
            </a:extLst>
          </p:cNvPr>
          <p:cNvCxnSpPr>
            <a:cxnSpLocks/>
          </p:cNvCxnSpPr>
          <p:nvPr/>
        </p:nvCxnSpPr>
        <p:spPr>
          <a:xfrm>
            <a:off x="6831256" y="1121398"/>
            <a:ext cx="995214" cy="339760"/>
          </a:xfrm>
          <a:prstGeom prst="line">
            <a:avLst/>
          </a:prstGeom>
          <a:ln w="114300">
            <a:solidFill>
              <a:srgbClr val="65BE6A"/>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3435AC1-E39A-774E-9023-4E4C4EBCA879}"/>
              </a:ext>
            </a:extLst>
          </p:cNvPr>
          <p:cNvCxnSpPr>
            <a:cxnSpLocks/>
          </p:cNvCxnSpPr>
          <p:nvPr/>
        </p:nvCxnSpPr>
        <p:spPr>
          <a:xfrm>
            <a:off x="7010160" y="491918"/>
            <a:ext cx="995214" cy="339760"/>
          </a:xfrm>
          <a:prstGeom prst="line">
            <a:avLst/>
          </a:prstGeom>
          <a:ln w="114300" cmpd="sng">
            <a:solidFill>
              <a:srgbClr val="65BE6A"/>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42B093-C92B-CA4C-9D62-CBD6BFD15624}"/>
              </a:ext>
            </a:extLst>
          </p:cNvPr>
          <p:cNvCxnSpPr>
            <a:cxnSpLocks/>
          </p:cNvCxnSpPr>
          <p:nvPr/>
        </p:nvCxnSpPr>
        <p:spPr>
          <a:xfrm flipH="1">
            <a:off x="5036608" y="-164065"/>
            <a:ext cx="2113902" cy="7152807"/>
          </a:xfrm>
          <a:prstGeom prst="line">
            <a:avLst/>
          </a:prstGeom>
          <a:ln w="114300" cmpd="sng">
            <a:gradFill flip="none" rotWithShape="1">
              <a:gsLst>
                <a:gs pos="0">
                  <a:schemeClr val="accent6">
                    <a:lumMod val="40000"/>
                    <a:lumOff val="60000"/>
                  </a:schemeClr>
                </a:gs>
                <a:gs pos="48000">
                  <a:schemeClr val="accent6">
                    <a:lumMod val="97000"/>
                    <a:lumOff val="3000"/>
                  </a:schemeClr>
                </a:gs>
                <a:gs pos="100000">
                  <a:srgbClr val="65BE6A"/>
                </a:gs>
              </a:gsLst>
              <a:lin ang="16200000" scaled="1"/>
              <a:tileRect/>
            </a:gra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614E307-B5D3-5346-96FE-7FACFFA1E068}"/>
              </a:ext>
            </a:extLst>
          </p:cNvPr>
          <p:cNvCxnSpPr>
            <a:cxnSpLocks/>
          </p:cNvCxnSpPr>
          <p:nvPr/>
        </p:nvCxnSpPr>
        <p:spPr>
          <a:xfrm flipH="1">
            <a:off x="6116655" y="420866"/>
            <a:ext cx="1961891" cy="6720276"/>
          </a:xfrm>
          <a:prstGeom prst="line">
            <a:avLst/>
          </a:prstGeom>
          <a:ln w="114300" cmpd="sng">
            <a:gradFill flip="none" rotWithShape="1">
              <a:gsLst>
                <a:gs pos="0">
                  <a:schemeClr val="accent6">
                    <a:lumMod val="40000"/>
                    <a:lumOff val="60000"/>
                  </a:schemeClr>
                </a:gs>
                <a:gs pos="48000">
                  <a:schemeClr val="accent6">
                    <a:lumMod val="97000"/>
                    <a:lumOff val="3000"/>
                  </a:schemeClr>
                </a:gs>
                <a:gs pos="100000">
                  <a:srgbClr val="65BE6A"/>
                </a:gs>
              </a:gsLst>
              <a:lin ang="16200000" scaled="1"/>
              <a:tileRect/>
            </a:gradFill>
            <a:prstDash val="solid"/>
            <a:miter lim="800000"/>
          </a:ln>
          <a:effectLst/>
        </p:spPr>
        <p:style>
          <a:lnRef idx="1">
            <a:schemeClr val="accent1"/>
          </a:lnRef>
          <a:fillRef idx="0">
            <a:schemeClr val="accent1"/>
          </a:fillRef>
          <a:effectRef idx="0">
            <a:schemeClr val="accent1"/>
          </a:effectRef>
          <a:fontRef idx="minor">
            <a:schemeClr val="tx1"/>
          </a:fontRef>
        </p:style>
      </p:cxnSp>
      <p:pic>
        <p:nvPicPr>
          <p:cNvPr id="30" name="Picture 29" descr="Shape&#10;&#10;Description automatically generated">
            <a:extLst>
              <a:ext uri="{FF2B5EF4-FFF2-40B4-BE49-F238E27FC236}">
                <a16:creationId xmlns:a16="http://schemas.microsoft.com/office/drawing/2014/main" id="{371C44E0-8C72-1F45-BA5B-DEB4240B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516" y="-13373"/>
            <a:ext cx="1489520" cy="6858000"/>
          </a:xfrm>
          <a:prstGeom prst="rect">
            <a:avLst/>
          </a:prstGeom>
        </p:spPr>
      </p:pic>
    </p:spTree>
    <p:extLst>
      <p:ext uri="{BB962C8B-B14F-4D97-AF65-F5344CB8AC3E}">
        <p14:creationId xmlns:p14="http://schemas.microsoft.com/office/powerpoint/2010/main" val="25456181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C327164-17FF-4DE0-9E9B-F7CEF524BDCA}"/>
              </a:ext>
            </a:extLst>
          </p:cNvPr>
          <p:cNvGrpSpPr/>
          <p:nvPr/>
        </p:nvGrpSpPr>
        <p:grpSpPr>
          <a:xfrm>
            <a:off x="-290920" y="0"/>
            <a:ext cx="12482920" cy="6913626"/>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grpSp>
        <p:nvGrpSpPr>
          <p:cNvPr id="43" name="Group 42">
            <a:extLst>
              <a:ext uri="{FF2B5EF4-FFF2-40B4-BE49-F238E27FC236}">
                <a16:creationId xmlns:a16="http://schemas.microsoft.com/office/drawing/2014/main" id="{74C7045C-B018-403C-B042-352268DD2796}"/>
              </a:ext>
            </a:extLst>
          </p:cNvPr>
          <p:cNvGrpSpPr/>
          <p:nvPr/>
        </p:nvGrpSpPr>
        <p:grpSpPr>
          <a:xfrm>
            <a:off x="-740501" y="0"/>
            <a:ext cx="12482921" cy="6858000"/>
            <a:chOff x="-9766749" y="0"/>
            <a:chExt cx="12482921" cy="6858000"/>
          </a:xfrm>
        </p:grpSpPr>
        <p:sp>
          <p:nvSpPr>
            <p:cNvPr id="40" name="Rectangle 39">
              <a:extLst>
                <a:ext uri="{FF2B5EF4-FFF2-40B4-BE49-F238E27FC236}">
                  <a16:creationId xmlns:a16="http://schemas.microsoft.com/office/drawing/2014/main" id="{006F4ED6-E10D-4D93-B4BB-A139F6FF6A4D}"/>
                </a:ext>
              </a:extLst>
            </p:cNvPr>
            <p:cNvSpPr/>
            <p:nvPr/>
          </p:nvSpPr>
          <p:spPr>
            <a:xfrm>
              <a:off x="-97667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4F3B0A9-5B97-44E5-B826-87FFC6B06E86}"/>
                </a:ext>
              </a:extLst>
            </p:cNvPr>
            <p:cNvSpPr/>
            <p:nvPr/>
          </p:nvSpPr>
          <p:spPr>
            <a:xfrm>
              <a:off x="2258972" y="4908828"/>
              <a:ext cx="457200" cy="978408"/>
            </a:xfrm>
            <a:prstGeom prst="rect">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E74A29A0-C51F-430C-8EAF-CE441CA1DC52}"/>
                </a:ext>
              </a:extLst>
            </p:cNvPr>
            <p:cNvSpPr txBox="1"/>
            <p:nvPr/>
          </p:nvSpPr>
          <p:spPr>
            <a:xfrm rot="16200000">
              <a:off x="1917801" y="5167199"/>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2</a:t>
              </a:r>
            </a:p>
          </p:txBody>
        </p:sp>
      </p:grpSp>
      <p:grpSp>
        <p:nvGrpSpPr>
          <p:cNvPr id="49" name="Group 48">
            <a:extLst>
              <a:ext uri="{FF2B5EF4-FFF2-40B4-BE49-F238E27FC236}">
                <a16:creationId xmlns:a16="http://schemas.microsoft.com/office/drawing/2014/main" id="{6A1185BD-102B-4BF1-A55F-DE7989A6BA57}"/>
              </a:ext>
            </a:extLst>
          </p:cNvPr>
          <p:cNvGrpSpPr/>
          <p:nvPr/>
        </p:nvGrpSpPr>
        <p:grpSpPr>
          <a:xfrm>
            <a:off x="-1193763" y="0"/>
            <a:ext cx="12482922" cy="6858000"/>
            <a:chOff x="-10231068" y="0"/>
            <a:chExt cx="12482922" cy="6858000"/>
          </a:xfrm>
        </p:grpSpPr>
        <p:sp>
          <p:nvSpPr>
            <p:cNvPr id="45" name="Rectangle 44">
              <a:extLst>
                <a:ext uri="{FF2B5EF4-FFF2-40B4-BE49-F238E27FC236}">
                  <a16:creationId xmlns:a16="http://schemas.microsoft.com/office/drawing/2014/main" id="{0216CD6F-2374-4872-86F3-92F01698A734}"/>
                </a:ext>
              </a:extLst>
            </p:cNvPr>
            <p:cNvSpPr/>
            <p:nvPr/>
          </p:nvSpPr>
          <p:spPr>
            <a:xfrm>
              <a:off x="-10231068"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40471C5-12F5-4387-8B17-1290DAFA918E}"/>
                </a:ext>
              </a:extLst>
            </p:cNvPr>
            <p:cNvSpPr/>
            <p:nvPr/>
          </p:nvSpPr>
          <p:spPr>
            <a:xfrm>
              <a:off x="1794654" y="3938363"/>
              <a:ext cx="457200" cy="978408"/>
            </a:xfrm>
            <a:prstGeom prst="rect">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7D3C9FF-E96B-471A-893D-2AAAFA07FC3F}"/>
                </a:ext>
              </a:extLst>
            </p:cNvPr>
            <p:cNvSpPr txBox="1"/>
            <p:nvPr/>
          </p:nvSpPr>
          <p:spPr>
            <a:xfrm rot="16200000">
              <a:off x="1453483" y="4196734"/>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3</a:t>
              </a:r>
            </a:p>
          </p:txBody>
        </p:sp>
      </p:grpSp>
      <p:grpSp>
        <p:nvGrpSpPr>
          <p:cNvPr id="55" name="Group 54">
            <a:extLst>
              <a:ext uri="{FF2B5EF4-FFF2-40B4-BE49-F238E27FC236}">
                <a16:creationId xmlns:a16="http://schemas.microsoft.com/office/drawing/2014/main" id="{6471EBC4-87A6-491F-9577-5FE2AC99B8AB}"/>
              </a:ext>
            </a:extLst>
          </p:cNvPr>
          <p:cNvGrpSpPr/>
          <p:nvPr/>
        </p:nvGrpSpPr>
        <p:grpSpPr>
          <a:xfrm>
            <a:off x="-1646266" y="0"/>
            <a:ext cx="12482923" cy="6858000"/>
            <a:chOff x="-10684854" y="0"/>
            <a:chExt cx="12482923" cy="6858000"/>
          </a:xfrm>
        </p:grpSpPr>
        <p:sp>
          <p:nvSpPr>
            <p:cNvPr id="51" name="Rectangle 50">
              <a:extLst>
                <a:ext uri="{FF2B5EF4-FFF2-40B4-BE49-F238E27FC236}">
                  <a16:creationId xmlns:a16="http://schemas.microsoft.com/office/drawing/2014/main" id="{A5855400-E72A-4996-AD04-1CE953706F4D}"/>
                </a:ext>
              </a:extLst>
            </p:cNvPr>
            <p:cNvSpPr/>
            <p:nvPr/>
          </p:nvSpPr>
          <p:spPr>
            <a:xfrm>
              <a:off x="-1068485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1552E5B3-117B-4ECF-B808-BD4F048FA23D}"/>
                </a:ext>
              </a:extLst>
            </p:cNvPr>
            <p:cNvSpPr/>
            <p:nvPr/>
          </p:nvSpPr>
          <p:spPr>
            <a:xfrm>
              <a:off x="1340869" y="2959674"/>
              <a:ext cx="457200" cy="978408"/>
            </a:xfrm>
            <a:prstGeom prst="rect">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44541429-1ECE-4BE3-AE5C-D8D3203D9F21}"/>
                </a:ext>
              </a:extLst>
            </p:cNvPr>
            <p:cNvSpPr txBox="1"/>
            <p:nvPr/>
          </p:nvSpPr>
          <p:spPr>
            <a:xfrm rot="16200000">
              <a:off x="999698" y="3218045"/>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4</a:t>
              </a:r>
            </a:p>
          </p:txBody>
        </p:sp>
      </p:grpSp>
      <p:grpSp>
        <p:nvGrpSpPr>
          <p:cNvPr id="60" name="Group 59">
            <a:extLst>
              <a:ext uri="{FF2B5EF4-FFF2-40B4-BE49-F238E27FC236}">
                <a16:creationId xmlns:a16="http://schemas.microsoft.com/office/drawing/2014/main" id="{213DEA38-B2EA-48AA-ABD7-8C8B9BFA77E8}"/>
              </a:ext>
            </a:extLst>
          </p:cNvPr>
          <p:cNvGrpSpPr/>
          <p:nvPr/>
        </p:nvGrpSpPr>
        <p:grpSpPr>
          <a:xfrm>
            <a:off x="-2091406" y="0"/>
            <a:ext cx="12482923" cy="6858000"/>
            <a:chOff x="-11138114" y="0"/>
            <a:chExt cx="12482923" cy="6858000"/>
          </a:xfrm>
        </p:grpSpPr>
        <p:sp>
          <p:nvSpPr>
            <p:cNvPr id="57" name="Rectangle 56">
              <a:extLst>
                <a:ext uri="{FF2B5EF4-FFF2-40B4-BE49-F238E27FC236}">
                  <a16:creationId xmlns:a16="http://schemas.microsoft.com/office/drawing/2014/main" id="{BEA7FB13-F899-4788-8132-1C0AE0F81BD2}"/>
                </a:ext>
              </a:extLst>
            </p:cNvPr>
            <p:cNvSpPr/>
            <p:nvPr/>
          </p:nvSpPr>
          <p:spPr>
            <a:xfrm>
              <a:off x="-11138114"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3214D61A-32CC-425F-B83D-9B69CCA47932}"/>
                </a:ext>
              </a:extLst>
            </p:cNvPr>
            <p:cNvSpPr/>
            <p:nvPr/>
          </p:nvSpPr>
          <p:spPr>
            <a:xfrm>
              <a:off x="887609" y="1978585"/>
              <a:ext cx="457200" cy="9784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99D26AEB-DEDC-41F2-8B5D-F8C7A74481C7}"/>
                </a:ext>
              </a:extLst>
            </p:cNvPr>
            <p:cNvSpPr txBox="1"/>
            <p:nvPr/>
          </p:nvSpPr>
          <p:spPr>
            <a:xfrm rot="16200000">
              <a:off x="546438" y="2236956"/>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5</a:t>
              </a:r>
            </a:p>
          </p:txBody>
        </p:sp>
      </p:grpSp>
      <p:grpSp>
        <p:nvGrpSpPr>
          <p:cNvPr id="65" name="Group 64">
            <a:extLst>
              <a:ext uri="{FF2B5EF4-FFF2-40B4-BE49-F238E27FC236}">
                <a16:creationId xmlns:a16="http://schemas.microsoft.com/office/drawing/2014/main" id="{F7527016-E1C1-4832-8463-E3E4C23282EA}"/>
              </a:ext>
            </a:extLst>
          </p:cNvPr>
          <p:cNvGrpSpPr/>
          <p:nvPr/>
        </p:nvGrpSpPr>
        <p:grpSpPr>
          <a:xfrm>
            <a:off x="-2544668" y="0"/>
            <a:ext cx="12482924" cy="6858000"/>
            <a:chOff x="-11600297" y="0"/>
            <a:chExt cx="12482924" cy="6858000"/>
          </a:xfrm>
        </p:grpSpPr>
        <p:sp>
          <p:nvSpPr>
            <p:cNvPr id="62" name="Rectangle 61">
              <a:extLst>
                <a:ext uri="{FF2B5EF4-FFF2-40B4-BE49-F238E27FC236}">
                  <a16:creationId xmlns:a16="http://schemas.microsoft.com/office/drawing/2014/main" id="{A3725B73-D5E5-49E8-A59B-E16C8EEE661F}"/>
                </a:ext>
              </a:extLst>
            </p:cNvPr>
            <p:cNvSpPr/>
            <p:nvPr/>
          </p:nvSpPr>
          <p:spPr>
            <a:xfrm>
              <a:off x="-11600297"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96507476-024D-4BC3-AF72-FEC25A7DB3A4}"/>
                </a:ext>
              </a:extLst>
            </p:cNvPr>
            <p:cNvSpPr/>
            <p:nvPr/>
          </p:nvSpPr>
          <p:spPr>
            <a:xfrm>
              <a:off x="425427" y="999416"/>
              <a:ext cx="457200" cy="978408"/>
            </a:xfrm>
            <a:prstGeom prst="rect">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6E418ABF-1DAB-43D8-896A-9F853AA47AEF}"/>
                </a:ext>
              </a:extLst>
            </p:cNvPr>
            <p:cNvSpPr txBox="1"/>
            <p:nvPr/>
          </p:nvSpPr>
          <p:spPr>
            <a:xfrm rot="16200000">
              <a:off x="84256" y="1257787"/>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6</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299182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Shape&#10;&#10;Description automatically generated">
            <a:extLst>
              <a:ext uri="{FF2B5EF4-FFF2-40B4-BE49-F238E27FC236}">
                <a16:creationId xmlns:a16="http://schemas.microsoft.com/office/drawing/2014/main" id="{8A9AF9A2-165C-5540-8C12-EB2438DC9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459" y="-13373"/>
            <a:ext cx="1489520" cy="6858000"/>
          </a:xfrm>
          <a:prstGeom prst="rect">
            <a:avLst/>
          </a:prstGeom>
        </p:spPr>
      </p:pic>
      <p:sp>
        <p:nvSpPr>
          <p:cNvPr id="31" name="Rectangle 30">
            <a:extLst>
              <a:ext uri="{FF2B5EF4-FFF2-40B4-BE49-F238E27FC236}">
                <a16:creationId xmlns:a16="http://schemas.microsoft.com/office/drawing/2014/main" id="{67F56776-2A7A-0749-90A4-12EE782D87C4}"/>
              </a:ext>
            </a:extLst>
          </p:cNvPr>
          <p:cNvSpPr/>
          <p:nvPr/>
        </p:nvSpPr>
        <p:spPr>
          <a:xfrm>
            <a:off x="11734800" y="2740"/>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F79D6D3-E020-824F-A6A3-4E4391069E7A}"/>
              </a:ext>
            </a:extLst>
          </p:cNvPr>
          <p:cNvSpPr txBox="1"/>
          <p:nvPr/>
        </p:nvSpPr>
        <p:spPr>
          <a:xfrm rot="16200000">
            <a:off x="10153427" y="4854402"/>
            <a:ext cx="356513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Background Information</a:t>
            </a:r>
          </a:p>
        </p:txBody>
      </p:sp>
      <p:sp>
        <p:nvSpPr>
          <p:cNvPr id="33" name="Rectangle 32">
            <a:extLst>
              <a:ext uri="{FF2B5EF4-FFF2-40B4-BE49-F238E27FC236}">
                <a16:creationId xmlns:a16="http://schemas.microsoft.com/office/drawing/2014/main" id="{B2B21EA6-4288-F44E-B5A7-9161903DF036}"/>
              </a:ext>
            </a:extLst>
          </p:cNvPr>
          <p:cNvSpPr/>
          <p:nvPr/>
        </p:nvSpPr>
        <p:spPr>
          <a:xfrm>
            <a:off x="11291773" y="6278"/>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25E4F8D-0D7C-F24C-A097-275B77D3A717}"/>
              </a:ext>
            </a:extLst>
          </p:cNvPr>
          <p:cNvSpPr txBox="1"/>
          <p:nvPr/>
        </p:nvSpPr>
        <p:spPr>
          <a:xfrm rot="16200000">
            <a:off x="9479967" y="4165371"/>
            <a:ext cx="4114062"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Mentee Learning Outcomes</a:t>
            </a:r>
          </a:p>
        </p:txBody>
      </p:sp>
      <p:sp>
        <p:nvSpPr>
          <p:cNvPr id="35" name="Rectangle 34">
            <a:extLst>
              <a:ext uri="{FF2B5EF4-FFF2-40B4-BE49-F238E27FC236}">
                <a16:creationId xmlns:a16="http://schemas.microsoft.com/office/drawing/2014/main" id="{DF7C638D-525E-DD4A-8164-0D7FF3E9EEB1}"/>
              </a:ext>
            </a:extLst>
          </p:cNvPr>
          <p:cNvSpPr/>
          <p:nvPr/>
        </p:nvSpPr>
        <p:spPr>
          <a:xfrm>
            <a:off x="10838110" y="-816"/>
            <a:ext cx="457200" cy="6914442"/>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FF8CCE9-B6EB-E942-BA3D-CBF53B00B83C}"/>
              </a:ext>
            </a:extLst>
          </p:cNvPr>
          <p:cNvSpPr txBox="1"/>
          <p:nvPr/>
        </p:nvSpPr>
        <p:spPr>
          <a:xfrm rot="16200000">
            <a:off x="9155330" y="3419634"/>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NACE Career Competencies</a:t>
            </a:r>
          </a:p>
        </p:txBody>
      </p:sp>
      <p:sp>
        <p:nvSpPr>
          <p:cNvPr id="37" name="Rectangle 36">
            <a:extLst>
              <a:ext uri="{FF2B5EF4-FFF2-40B4-BE49-F238E27FC236}">
                <a16:creationId xmlns:a16="http://schemas.microsoft.com/office/drawing/2014/main" id="{AFEC5669-CFE3-2945-BC83-3FF8EC532F4D}"/>
              </a:ext>
            </a:extLst>
          </p:cNvPr>
          <p:cNvSpPr/>
          <p:nvPr/>
        </p:nvSpPr>
        <p:spPr>
          <a:xfrm>
            <a:off x="10384446" y="2724"/>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00483AB-C44B-364A-8F30-6E10EADFF0DC}"/>
              </a:ext>
            </a:extLst>
          </p:cNvPr>
          <p:cNvSpPr txBox="1"/>
          <p:nvPr/>
        </p:nvSpPr>
        <p:spPr>
          <a:xfrm rot="16200000">
            <a:off x="9195658" y="3249270"/>
            <a:ext cx="2834760"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Mentoring Defined</a:t>
            </a:r>
          </a:p>
        </p:txBody>
      </p:sp>
      <p:sp>
        <p:nvSpPr>
          <p:cNvPr id="44" name="Rectangle 43">
            <a:extLst>
              <a:ext uri="{FF2B5EF4-FFF2-40B4-BE49-F238E27FC236}">
                <a16:creationId xmlns:a16="http://schemas.microsoft.com/office/drawing/2014/main" id="{BE5F7CF2-8445-0541-BD87-C70EE05E464E}"/>
              </a:ext>
            </a:extLst>
          </p:cNvPr>
          <p:cNvSpPr/>
          <p:nvPr/>
        </p:nvSpPr>
        <p:spPr>
          <a:xfrm>
            <a:off x="9930783" y="6263"/>
            <a:ext cx="457200" cy="685526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64F370FA-ECE5-F34E-8F66-A94C9569242D}"/>
              </a:ext>
            </a:extLst>
          </p:cNvPr>
          <p:cNvSpPr txBox="1"/>
          <p:nvPr/>
        </p:nvSpPr>
        <p:spPr>
          <a:xfrm rot="16200000">
            <a:off x="8253045" y="2021360"/>
            <a:ext cx="3813448"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Sanofi Networking Sessions</a:t>
            </a:r>
          </a:p>
        </p:txBody>
      </p:sp>
      <p:sp>
        <p:nvSpPr>
          <p:cNvPr id="50" name="Rectangle 49">
            <a:extLst>
              <a:ext uri="{FF2B5EF4-FFF2-40B4-BE49-F238E27FC236}">
                <a16:creationId xmlns:a16="http://schemas.microsoft.com/office/drawing/2014/main" id="{74F066D1-D71F-4C47-BBAD-1AC2C2AED2B2}"/>
              </a:ext>
            </a:extLst>
          </p:cNvPr>
          <p:cNvSpPr/>
          <p:nvPr/>
        </p:nvSpPr>
        <p:spPr>
          <a:xfrm>
            <a:off x="9477123" y="-102742"/>
            <a:ext cx="457200" cy="7016352"/>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FF08EE4-1EDD-564D-9BEF-8EC178C4E584}"/>
              </a:ext>
            </a:extLst>
          </p:cNvPr>
          <p:cNvSpPr/>
          <p:nvPr/>
        </p:nvSpPr>
        <p:spPr>
          <a:xfrm>
            <a:off x="9023467" y="-7927"/>
            <a:ext cx="457200" cy="6869450"/>
          </a:xfrm>
          <a:prstGeom prst="rect">
            <a:avLst/>
          </a:prstGeom>
          <a:solidFill>
            <a:srgbClr val="689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68237AD1-1D57-8F41-8876-0A5C79D6637F}"/>
              </a:ext>
            </a:extLst>
          </p:cNvPr>
          <p:cNvSpPr txBox="1"/>
          <p:nvPr/>
        </p:nvSpPr>
        <p:spPr>
          <a:xfrm rot="16200000">
            <a:off x="8182437" y="1773415"/>
            <a:ext cx="3051549"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Program Benchmarks</a:t>
            </a:r>
          </a:p>
        </p:txBody>
      </p:sp>
      <p:sp>
        <p:nvSpPr>
          <p:cNvPr id="61" name="TextBox 60">
            <a:extLst>
              <a:ext uri="{FF2B5EF4-FFF2-40B4-BE49-F238E27FC236}">
                <a16:creationId xmlns:a16="http://schemas.microsoft.com/office/drawing/2014/main" id="{53465381-F913-2645-8434-6767938B3D7D}"/>
              </a:ext>
            </a:extLst>
          </p:cNvPr>
          <p:cNvSpPr txBox="1"/>
          <p:nvPr/>
        </p:nvSpPr>
        <p:spPr>
          <a:xfrm rot="16200000">
            <a:off x="7697222" y="1289532"/>
            <a:ext cx="3051549"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Program Assessments</a:t>
            </a:r>
          </a:p>
        </p:txBody>
      </p:sp>
      <p:sp>
        <p:nvSpPr>
          <p:cNvPr id="66" name="Rectangle 65">
            <a:extLst>
              <a:ext uri="{FF2B5EF4-FFF2-40B4-BE49-F238E27FC236}">
                <a16:creationId xmlns:a16="http://schemas.microsoft.com/office/drawing/2014/main" id="{8DA67440-01A0-EA4D-A9F5-3136297F15CC}"/>
              </a:ext>
            </a:extLst>
          </p:cNvPr>
          <p:cNvSpPr/>
          <p:nvPr/>
        </p:nvSpPr>
        <p:spPr>
          <a:xfrm>
            <a:off x="-290920" y="-20124"/>
            <a:ext cx="7834949" cy="6858000"/>
          </a:xfrm>
          <a:prstGeom prst="rect">
            <a:avLst/>
          </a:prstGeom>
          <a:solidFill>
            <a:schemeClr val="accent6">
              <a:lumMod val="20000"/>
              <a:lumOff val="80000"/>
              <a:alpha val="444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2">
            <a:extLst>
              <a:ext uri="{FF2B5EF4-FFF2-40B4-BE49-F238E27FC236}">
                <a16:creationId xmlns:a16="http://schemas.microsoft.com/office/drawing/2014/main" id="{04E9AA50-D752-4B44-AF79-01B2AA19703C}"/>
              </a:ext>
            </a:extLst>
          </p:cNvPr>
          <p:cNvPicPr/>
          <p:nvPr/>
        </p:nvPicPr>
        <p:blipFill>
          <a:blip r:embed="rId3">
            <a:extLst>
              <a:ext uri="{96DAC541-7B7A-43D3-8B79-37D633B846F1}">
                <asvg:svgBlip xmlns:asvg="http://schemas.microsoft.com/office/drawing/2016/SVG/main" r:embed="rId4"/>
              </a:ext>
            </a:extLst>
          </a:blip>
          <a:stretch>
            <a:fillRect/>
          </a:stretch>
        </p:blipFill>
        <p:spPr>
          <a:xfrm>
            <a:off x="559977" y="3333210"/>
            <a:ext cx="7005845" cy="3539430"/>
          </a:xfrm>
          <a:prstGeom prst="rect">
            <a:avLst/>
          </a:prstGeom>
        </p:spPr>
      </p:pic>
      <p:sp>
        <p:nvSpPr>
          <p:cNvPr id="2" name="TextBox 1">
            <a:extLst>
              <a:ext uri="{FF2B5EF4-FFF2-40B4-BE49-F238E27FC236}">
                <a16:creationId xmlns:a16="http://schemas.microsoft.com/office/drawing/2014/main" id="{39A0E7F8-64A8-114F-BDC6-372715BF192A}"/>
              </a:ext>
            </a:extLst>
          </p:cNvPr>
          <p:cNvSpPr txBox="1"/>
          <p:nvPr/>
        </p:nvSpPr>
        <p:spPr>
          <a:xfrm>
            <a:off x="501891" y="10478"/>
            <a:ext cx="7005845" cy="3539430"/>
          </a:xfrm>
          <a:prstGeom prst="rect">
            <a:avLst/>
          </a:prstGeom>
          <a:noFill/>
        </p:spPr>
        <p:txBody>
          <a:bodyPr wrap="square" rtlCol="0">
            <a:spAutoFit/>
          </a:bodyPr>
          <a:lstStyle/>
          <a:p>
            <a:r>
              <a:rPr lang="en-US" sz="1400" b="1" dirty="0"/>
              <a:t>Reaction</a:t>
            </a:r>
            <a:r>
              <a:rPr lang="en-US" sz="1200" b="1" dirty="0">
                <a:solidFill>
                  <a:schemeClr val="accent6"/>
                </a:solidFill>
              </a:rPr>
              <a:t>: </a:t>
            </a:r>
            <a:endParaRPr lang="en-US" sz="1200" dirty="0">
              <a:solidFill>
                <a:schemeClr val="accent6"/>
              </a:solidFill>
            </a:endParaRPr>
          </a:p>
          <a:p>
            <a:r>
              <a:rPr lang="en-US" sz="1200" dirty="0"/>
              <a:t>(Measure participants’ reaction to gain an understanding of the training, program and to gain valuable insights into impact of program) </a:t>
            </a:r>
            <a:r>
              <a:rPr lang="en-US" sz="1200" b="1" dirty="0"/>
              <a:t>Mentor/Mentee Training &amp; Coaching  Sessions and Check-ins, Reflection time in Academy Meetings                         </a:t>
            </a:r>
            <a:endParaRPr lang="en-US" sz="1200" dirty="0"/>
          </a:p>
          <a:p>
            <a:endParaRPr lang="en-US" sz="800" dirty="0"/>
          </a:p>
          <a:p>
            <a:r>
              <a:rPr lang="en-US" sz="1400" b="1" dirty="0"/>
              <a:t>Learning: </a:t>
            </a:r>
            <a:endParaRPr lang="en-US" sz="1400" dirty="0"/>
          </a:p>
          <a:p>
            <a:r>
              <a:rPr lang="en-US" sz="1200" dirty="0"/>
              <a:t>(Measure how much information was effectively absorbed and map it to the program learning objectives, benchmarks, and career competencies) </a:t>
            </a:r>
            <a:r>
              <a:rPr lang="en-US" sz="1200" b="1" dirty="0"/>
              <a:t>Academy Meetings and guided activities in both group and individual structured mentor/mentee sessions</a:t>
            </a:r>
            <a:endParaRPr lang="en-US" sz="1200" dirty="0"/>
          </a:p>
          <a:p>
            <a:endParaRPr lang="en-US" sz="800" dirty="0"/>
          </a:p>
          <a:p>
            <a:r>
              <a:rPr lang="en-US" sz="1400" b="1" dirty="0"/>
              <a:t>Behavior</a:t>
            </a:r>
            <a:r>
              <a:rPr lang="en-US" sz="1200" b="1" dirty="0"/>
              <a:t>: </a:t>
            </a:r>
            <a:endParaRPr lang="en-US" sz="1200" dirty="0"/>
          </a:p>
          <a:p>
            <a:r>
              <a:rPr lang="en-US" sz="1200" dirty="0"/>
              <a:t>(Measure how much training has influenced the behavior of the participants and evaluate how</a:t>
            </a:r>
          </a:p>
          <a:p>
            <a:r>
              <a:rPr lang="en-US" sz="1200" dirty="0"/>
              <a:t>they apply this information to their education and career life). </a:t>
            </a:r>
            <a:r>
              <a:rPr lang="en-US" sz="1200" b="1" dirty="0"/>
              <a:t>Mentor feedback sessions, Mid and End year “Four-Question” surveys, evaluations, and Coaching Sessions</a:t>
            </a:r>
          </a:p>
          <a:p>
            <a:endParaRPr lang="en-US" sz="800" dirty="0"/>
          </a:p>
          <a:p>
            <a:r>
              <a:rPr lang="en-US" sz="1400" b="1" dirty="0"/>
              <a:t>Results:	 </a:t>
            </a:r>
            <a:endParaRPr lang="en-US" sz="1400" dirty="0"/>
          </a:p>
          <a:p>
            <a:r>
              <a:rPr lang="en-US" sz="1200" dirty="0"/>
              <a:t>(Measure and analyze the impact the program has had on the participants and receive feedback for continuous improvement) </a:t>
            </a:r>
            <a:r>
              <a:rPr lang="en-US" sz="1200" b="1" dirty="0"/>
              <a:t>Learning Outcome Assessments, Focus Groups &amp; Evaluations</a:t>
            </a:r>
            <a:endParaRPr lang="en-US" sz="1200" dirty="0"/>
          </a:p>
          <a:p>
            <a:endParaRPr lang="en-US" sz="1200" dirty="0"/>
          </a:p>
        </p:txBody>
      </p:sp>
    </p:spTree>
    <p:extLst>
      <p:ext uri="{BB962C8B-B14F-4D97-AF65-F5344CB8AC3E}">
        <p14:creationId xmlns:p14="http://schemas.microsoft.com/office/powerpoint/2010/main" val="30232353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1715</Words>
  <Application>Microsoft Office PowerPoint</Application>
  <PresentationFormat>Widescreen</PresentationFormat>
  <Paragraphs>175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Zaman</dc:creator>
  <cp:lastModifiedBy>Hermo-Weaver, Alicia</cp:lastModifiedBy>
  <cp:revision>52</cp:revision>
  <dcterms:created xsi:type="dcterms:W3CDTF">2020-09-29T10:58:38Z</dcterms:created>
  <dcterms:modified xsi:type="dcterms:W3CDTF">2021-09-08T10:14:00Z</dcterms:modified>
</cp:coreProperties>
</file>