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6810C0-2488-42E7-92DF-50B42379CD64}" v="51" dt="2023-08-10T16:53:05.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1" d="100"/>
          <a:sy n="111" d="100"/>
        </p:scale>
        <p:origin x="3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57CA59B-E616-4DF7-B854-937F812ACE2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7329A84-AF34-49F3-ADC4-D7C3E188B353}">
      <dgm:prSet/>
      <dgm:spPr/>
      <dgm:t>
        <a:bodyPr/>
        <a:lstStyle/>
        <a:p>
          <a:r>
            <a:rPr lang="en-US"/>
            <a:t>“The U.S. Centers for Disease Control and Prevention (CDC) said its advisory panel on Thursday recommended use of Sanofi (SASY.PA) and partner AstraZeneca's (AZN.L) antibody therapy to prevent respiratory syncytial virus (RSV) in infants and toddlers.” - Reuters 2023</a:t>
          </a:r>
        </a:p>
      </dgm:t>
    </dgm:pt>
    <dgm:pt modelId="{2FB37243-DB05-4185-B0D6-4A45A8B4189F}" type="parTrans" cxnId="{BE6AFB85-9B5D-4871-BD97-4941189AB543}">
      <dgm:prSet/>
      <dgm:spPr/>
      <dgm:t>
        <a:bodyPr/>
        <a:lstStyle/>
        <a:p>
          <a:endParaRPr lang="en-US"/>
        </a:p>
      </dgm:t>
    </dgm:pt>
    <dgm:pt modelId="{855EEBCA-AA0F-4DC8-93F8-DD535D7F36E1}" type="sibTrans" cxnId="{BE6AFB85-9B5D-4871-BD97-4941189AB543}">
      <dgm:prSet/>
      <dgm:spPr/>
      <dgm:t>
        <a:bodyPr/>
        <a:lstStyle/>
        <a:p>
          <a:endParaRPr lang="en-US"/>
        </a:p>
      </dgm:t>
    </dgm:pt>
    <dgm:pt modelId="{8BE457C7-109E-4871-83FC-6E59EC38D1CE}">
      <dgm:prSet/>
      <dgm:spPr/>
      <dgm:t>
        <a:bodyPr/>
        <a:lstStyle/>
        <a:p>
          <a:r>
            <a:rPr lang="en-US"/>
            <a:t>“Critical Path Institute (C-Path) announced today that Sanofi, a global leader in immunology and diabetes care, has joined its Type 1 Diabetes Consortium (T1DC). Sanofi joins T1DC as part of its commitment to push the boundaries of innovation to improve the lives of those with diabetes.” - News - Medical 2023 </a:t>
          </a:r>
        </a:p>
      </dgm:t>
    </dgm:pt>
    <dgm:pt modelId="{3506C620-A0E6-475A-BE63-42E48DEE9119}" type="parTrans" cxnId="{8E2FF6BC-8AAF-4C3C-B70A-D1A203DBC2E7}">
      <dgm:prSet/>
      <dgm:spPr/>
      <dgm:t>
        <a:bodyPr/>
        <a:lstStyle/>
        <a:p>
          <a:endParaRPr lang="en-US"/>
        </a:p>
      </dgm:t>
    </dgm:pt>
    <dgm:pt modelId="{B0BE90B1-D90A-4D3F-89F4-6A9A795FE7A6}" type="sibTrans" cxnId="{8E2FF6BC-8AAF-4C3C-B70A-D1A203DBC2E7}">
      <dgm:prSet/>
      <dgm:spPr/>
      <dgm:t>
        <a:bodyPr/>
        <a:lstStyle/>
        <a:p>
          <a:endParaRPr lang="en-US"/>
        </a:p>
      </dgm:t>
    </dgm:pt>
    <dgm:pt modelId="{F2E16D7D-5901-42E4-B481-1CD01321CF6F}">
      <dgm:prSet/>
      <dgm:spPr/>
      <dgm:t>
        <a:bodyPr/>
        <a:lstStyle/>
        <a:p>
          <a:r>
            <a:rPr lang="en-US"/>
            <a:t>“Sanofi will license a new CRISPR enzyme from the startup Scribe Therapeutics in a bid to be the first to develop a safer, simpler, and more scalable cure for sickle cell disease.” - STAT news 2023</a:t>
          </a:r>
        </a:p>
      </dgm:t>
    </dgm:pt>
    <dgm:pt modelId="{4AC80BA9-4235-4CE0-BF8C-D11BE996E45D}" type="parTrans" cxnId="{0D07D27E-5022-404F-A6EA-378F77C70D96}">
      <dgm:prSet/>
      <dgm:spPr/>
      <dgm:t>
        <a:bodyPr/>
        <a:lstStyle/>
        <a:p>
          <a:endParaRPr lang="en-US"/>
        </a:p>
      </dgm:t>
    </dgm:pt>
    <dgm:pt modelId="{15A1AEF8-783E-4B04-88BA-4DB2F1488631}" type="sibTrans" cxnId="{0D07D27E-5022-404F-A6EA-378F77C70D96}">
      <dgm:prSet/>
      <dgm:spPr/>
      <dgm:t>
        <a:bodyPr/>
        <a:lstStyle/>
        <a:p>
          <a:endParaRPr lang="en-US"/>
        </a:p>
      </dgm:t>
    </dgm:pt>
    <dgm:pt modelId="{4F1B8B89-4D79-4A86-94D2-53421D47FE67}" type="pres">
      <dgm:prSet presAssocID="{957CA59B-E616-4DF7-B854-937F812ACE2E}" presName="root" presStyleCnt="0">
        <dgm:presLayoutVars>
          <dgm:dir/>
          <dgm:resizeHandles val="exact"/>
        </dgm:presLayoutVars>
      </dgm:prSet>
      <dgm:spPr/>
    </dgm:pt>
    <dgm:pt modelId="{2BB44471-92F2-47C2-8B9D-F52E5BDAF23D}" type="pres">
      <dgm:prSet presAssocID="{37329A84-AF34-49F3-ADC4-D7C3E188B353}" presName="compNode" presStyleCnt="0"/>
      <dgm:spPr/>
    </dgm:pt>
    <dgm:pt modelId="{2E43ECDC-6D40-4D3F-A57E-29B65D1EE7BD}" type="pres">
      <dgm:prSet presAssocID="{37329A84-AF34-49F3-ADC4-D7C3E188B353}" presName="bgRect" presStyleLbl="bgShp" presStyleIdx="0" presStyleCnt="3"/>
      <dgm:spPr/>
    </dgm:pt>
    <dgm:pt modelId="{53903CA5-6BB9-4621-8F52-1F964AD17EFD}" type="pres">
      <dgm:prSet presAssocID="{37329A84-AF34-49F3-ADC4-D7C3E188B35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F6F40153-008B-4A64-B617-D5D052EFC4FA}" type="pres">
      <dgm:prSet presAssocID="{37329A84-AF34-49F3-ADC4-D7C3E188B353}" presName="spaceRect" presStyleCnt="0"/>
      <dgm:spPr/>
    </dgm:pt>
    <dgm:pt modelId="{0AE7F132-211A-4E76-9630-C22556B407F9}" type="pres">
      <dgm:prSet presAssocID="{37329A84-AF34-49F3-ADC4-D7C3E188B353}" presName="parTx" presStyleLbl="revTx" presStyleIdx="0" presStyleCnt="3">
        <dgm:presLayoutVars>
          <dgm:chMax val="0"/>
          <dgm:chPref val="0"/>
        </dgm:presLayoutVars>
      </dgm:prSet>
      <dgm:spPr/>
    </dgm:pt>
    <dgm:pt modelId="{1DD9791B-46C1-443F-9ECD-A50526EE07F3}" type="pres">
      <dgm:prSet presAssocID="{855EEBCA-AA0F-4DC8-93F8-DD535D7F36E1}" presName="sibTrans" presStyleCnt="0"/>
      <dgm:spPr/>
    </dgm:pt>
    <dgm:pt modelId="{2691E46D-FB37-428E-8FE3-BC38DAAD063B}" type="pres">
      <dgm:prSet presAssocID="{8BE457C7-109E-4871-83FC-6E59EC38D1CE}" presName="compNode" presStyleCnt="0"/>
      <dgm:spPr/>
    </dgm:pt>
    <dgm:pt modelId="{29B81ABB-C419-46E5-BEAB-723F7C46CE03}" type="pres">
      <dgm:prSet presAssocID="{8BE457C7-109E-4871-83FC-6E59EC38D1CE}" presName="bgRect" presStyleLbl="bgShp" presStyleIdx="1" presStyleCnt="3"/>
      <dgm:spPr/>
    </dgm:pt>
    <dgm:pt modelId="{016B9E36-556D-4BF0-AA9E-BDF002D4EB94}" type="pres">
      <dgm:prSet presAssocID="{8BE457C7-109E-4871-83FC-6E59EC38D1C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edle"/>
        </a:ext>
      </dgm:extLst>
    </dgm:pt>
    <dgm:pt modelId="{B6114CED-2738-4959-95EB-2DFA8ACF2DCB}" type="pres">
      <dgm:prSet presAssocID="{8BE457C7-109E-4871-83FC-6E59EC38D1CE}" presName="spaceRect" presStyleCnt="0"/>
      <dgm:spPr/>
    </dgm:pt>
    <dgm:pt modelId="{B8141A76-C6DC-4F07-8975-BEDF507D5B55}" type="pres">
      <dgm:prSet presAssocID="{8BE457C7-109E-4871-83FC-6E59EC38D1CE}" presName="parTx" presStyleLbl="revTx" presStyleIdx="1" presStyleCnt="3">
        <dgm:presLayoutVars>
          <dgm:chMax val="0"/>
          <dgm:chPref val="0"/>
        </dgm:presLayoutVars>
      </dgm:prSet>
      <dgm:spPr/>
    </dgm:pt>
    <dgm:pt modelId="{820B3DEF-AD39-4FE5-872F-8D90C97158C4}" type="pres">
      <dgm:prSet presAssocID="{B0BE90B1-D90A-4D3F-89F4-6A9A795FE7A6}" presName="sibTrans" presStyleCnt="0"/>
      <dgm:spPr/>
    </dgm:pt>
    <dgm:pt modelId="{D7CD5EBC-8140-42E0-84F6-47048F8EEAD7}" type="pres">
      <dgm:prSet presAssocID="{F2E16D7D-5901-42E4-B481-1CD01321CF6F}" presName="compNode" presStyleCnt="0"/>
      <dgm:spPr/>
    </dgm:pt>
    <dgm:pt modelId="{86F31C05-118D-4726-BAAC-A76B541508EF}" type="pres">
      <dgm:prSet presAssocID="{F2E16D7D-5901-42E4-B481-1CD01321CF6F}" presName="bgRect" presStyleLbl="bgShp" presStyleIdx="2" presStyleCnt="3"/>
      <dgm:spPr/>
    </dgm:pt>
    <dgm:pt modelId="{9892BC06-AE32-4CBD-BD00-316B51DE9349}" type="pres">
      <dgm:prSet presAssocID="{F2E16D7D-5901-42E4-B481-1CD01321CF6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419A49E7-281D-4E1B-ADBB-3877E44DB936}" type="pres">
      <dgm:prSet presAssocID="{F2E16D7D-5901-42E4-B481-1CD01321CF6F}" presName="spaceRect" presStyleCnt="0"/>
      <dgm:spPr/>
    </dgm:pt>
    <dgm:pt modelId="{A24EF510-8BF8-45EE-8A40-88BA65F72600}" type="pres">
      <dgm:prSet presAssocID="{F2E16D7D-5901-42E4-B481-1CD01321CF6F}" presName="parTx" presStyleLbl="revTx" presStyleIdx="2" presStyleCnt="3">
        <dgm:presLayoutVars>
          <dgm:chMax val="0"/>
          <dgm:chPref val="0"/>
        </dgm:presLayoutVars>
      </dgm:prSet>
      <dgm:spPr/>
    </dgm:pt>
  </dgm:ptLst>
  <dgm:cxnLst>
    <dgm:cxn modelId="{9072A00D-5A66-42C2-981E-8D15F452CAD7}" type="presOf" srcId="{8BE457C7-109E-4871-83FC-6E59EC38D1CE}" destId="{B8141A76-C6DC-4F07-8975-BEDF507D5B55}" srcOrd="0" destOrd="0" presId="urn:microsoft.com/office/officeart/2018/2/layout/IconVerticalSolidList"/>
    <dgm:cxn modelId="{8CF5C80F-3704-4AF0-A757-903E5CA7C83D}" type="presOf" srcId="{F2E16D7D-5901-42E4-B481-1CD01321CF6F}" destId="{A24EF510-8BF8-45EE-8A40-88BA65F72600}" srcOrd="0" destOrd="0" presId="urn:microsoft.com/office/officeart/2018/2/layout/IconVerticalSolidList"/>
    <dgm:cxn modelId="{2372B776-4013-4C24-868D-811D70533898}" type="presOf" srcId="{957CA59B-E616-4DF7-B854-937F812ACE2E}" destId="{4F1B8B89-4D79-4A86-94D2-53421D47FE67}" srcOrd="0" destOrd="0" presId="urn:microsoft.com/office/officeart/2018/2/layout/IconVerticalSolidList"/>
    <dgm:cxn modelId="{0D07D27E-5022-404F-A6EA-378F77C70D96}" srcId="{957CA59B-E616-4DF7-B854-937F812ACE2E}" destId="{F2E16D7D-5901-42E4-B481-1CD01321CF6F}" srcOrd="2" destOrd="0" parTransId="{4AC80BA9-4235-4CE0-BF8C-D11BE996E45D}" sibTransId="{15A1AEF8-783E-4B04-88BA-4DB2F1488631}"/>
    <dgm:cxn modelId="{BE6AFB85-9B5D-4871-BD97-4941189AB543}" srcId="{957CA59B-E616-4DF7-B854-937F812ACE2E}" destId="{37329A84-AF34-49F3-ADC4-D7C3E188B353}" srcOrd="0" destOrd="0" parTransId="{2FB37243-DB05-4185-B0D6-4A45A8B4189F}" sibTransId="{855EEBCA-AA0F-4DC8-93F8-DD535D7F36E1}"/>
    <dgm:cxn modelId="{8E2FF6BC-8AAF-4C3C-B70A-D1A203DBC2E7}" srcId="{957CA59B-E616-4DF7-B854-937F812ACE2E}" destId="{8BE457C7-109E-4871-83FC-6E59EC38D1CE}" srcOrd="1" destOrd="0" parTransId="{3506C620-A0E6-475A-BE63-42E48DEE9119}" sibTransId="{B0BE90B1-D90A-4D3F-89F4-6A9A795FE7A6}"/>
    <dgm:cxn modelId="{069780F0-91FC-4F75-B61B-59927289B4AC}" type="presOf" srcId="{37329A84-AF34-49F3-ADC4-D7C3E188B353}" destId="{0AE7F132-211A-4E76-9630-C22556B407F9}" srcOrd="0" destOrd="0" presId="urn:microsoft.com/office/officeart/2018/2/layout/IconVerticalSolidList"/>
    <dgm:cxn modelId="{BA10D2D2-5C03-40D7-907A-E473DD0EE9EB}" type="presParOf" srcId="{4F1B8B89-4D79-4A86-94D2-53421D47FE67}" destId="{2BB44471-92F2-47C2-8B9D-F52E5BDAF23D}" srcOrd="0" destOrd="0" presId="urn:microsoft.com/office/officeart/2018/2/layout/IconVerticalSolidList"/>
    <dgm:cxn modelId="{0FE03FAC-0535-4E8C-A25C-F7199FE95A2F}" type="presParOf" srcId="{2BB44471-92F2-47C2-8B9D-F52E5BDAF23D}" destId="{2E43ECDC-6D40-4D3F-A57E-29B65D1EE7BD}" srcOrd="0" destOrd="0" presId="urn:microsoft.com/office/officeart/2018/2/layout/IconVerticalSolidList"/>
    <dgm:cxn modelId="{CB25EA61-FA21-4865-B063-D0A49DAFA8CA}" type="presParOf" srcId="{2BB44471-92F2-47C2-8B9D-F52E5BDAF23D}" destId="{53903CA5-6BB9-4621-8F52-1F964AD17EFD}" srcOrd="1" destOrd="0" presId="urn:microsoft.com/office/officeart/2018/2/layout/IconVerticalSolidList"/>
    <dgm:cxn modelId="{8F9CEDB1-5838-4E47-A676-8C5C6714708D}" type="presParOf" srcId="{2BB44471-92F2-47C2-8B9D-F52E5BDAF23D}" destId="{F6F40153-008B-4A64-B617-D5D052EFC4FA}" srcOrd="2" destOrd="0" presId="urn:microsoft.com/office/officeart/2018/2/layout/IconVerticalSolidList"/>
    <dgm:cxn modelId="{EC45872D-F9A2-4914-BCB6-34FFD17EC258}" type="presParOf" srcId="{2BB44471-92F2-47C2-8B9D-F52E5BDAF23D}" destId="{0AE7F132-211A-4E76-9630-C22556B407F9}" srcOrd="3" destOrd="0" presId="urn:microsoft.com/office/officeart/2018/2/layout/IconVerticalSolidList"/>
    <dgm:cxn modelId="{C485B5BC-596C-49A9-8FE8-387EE0D46C69}" type="presParOf" srcId="{4F1B8B89-4D79-4A86-94D2-53421D47FE67}" destId="{1DD9791B-46C1-443F-9ECD-A50526EE07F3}" srcOrd="1" destOrd="0" presId="urn:microsoft.com/office/officeart/2018/2/layout/IconVerticalSolidList"/>
    <dgm:cxn modelId="{ED4EA61E-2E2C-4607-97DA-0C5B96AA0AC9}" type="presParOf" srcId="{4F1B8B89-4D79-4A86-94D2-53421D47FE67}" destId="{2691E46D-FB37-428E-8FE3-BC38DAAD063B}" srcOrd="2" destOrd="0" presId="urn:microsoft.com/office/officeart/2018/2/layout/IconVerticalSolidList"/>
    <dgm:cxn modelId="{A2B34611-AA62-4E77-BF80-0824CB439FF5}" type="presParOf" srcId="{2691E46D-FB37-428E-8FE3-BC38DAAD063B}" destId="{29B81ABB-C419-46E5-BEAB-723F7C46CE03}" srcOrd="0" destOrd="0" presId="urn:microsoft.com/office/officeart/2018/2/layout/IconVerticalSolidList"/>
    <dgm:cxn modelId="{9AC68382-EEA8-48CC-9070-B12353F50A86}" type="presParOf" srcId="{2691E46D-FB37-428E-8FE3-BC38DAAD063B}" destId="{016B9E36-556D-4BF0-AA9E-BDF002D4EB94}" srcOrd="1" destOrd="0" presId="urn:microsoft.com/office/officeart/2018/2/layout/IconVerticalSolidList"/>
    <dgm:cxn modelId="{4E72A7F3-6346-4D5D-93F1-A766791E2953}" type="presParOf" srcId="{2691E46D-FB37-428E-8FE3-BC38DAAD063B}" destId="{B6114CED-2738-4959-95EB-2DFA8ACF2DCB}" srcOrd="2" destOrd="0" presId="urn:microsoft.com/office/officeart/2018/2/layout/IconVerticalSolidList"/>
    <dgm:cxn modelId="{48A88D62-B97F-42E2-98AA-3AA8335863A3}" type="presParOf" srcId="{2691E46D-FB37-428E-8FE3-BC38DAAD063B}" destId="{B8141A76-C6DC-4F07-8975-BEDF507D5B55}" srcOrd="3" destOrd="0" presId="urn:microsoft.com/office/officeart/2018/2/layout/IconVerticalSolidList"/>
    <dgm:cxn modelId="{63F7EF7D-DE26-4CF5-8559-EA262DE061E3}" type="presParOf" srcId="{4F1B8B89-4D79-4A86-94D2-53421D47FE67}" destId="{820B3DEF-AD39-4FE5-872F-8D90C97158C4}" srcOrd="3" destOrd="0" presId="urn:microsoft.com/office/officeart/2018/2/layout/IconVerticalSolidList"/>
    <dgm:cxn modelId="{BC127D51-AE20-43CB-BA21-EF56018C0E32}" type="presParOf" srcId="{4F1B8B89-4D79-4A86-94D2-53421D47FE67}" destId="{D7CD5EBC-8140-42E0-84F6-47048F8EEAD7}" srcOrd="4" destOrd="0" presId="urn:microsoft.com/office/officeart/2018/2/layout/IconVerticalSolidList"/>
    <dgm:cxn modelId="{5B8F2B43-9F30-4B3F-9673-2721E2D5303E}" type="presParOf" srcId="{D7CD5EBC-8140-42E0-84F6-47048F8EEAD7}" destId="{86F31C05-118D-4726-BAAC-A76B541508EF}" srcOrd="0" destOrd="0" presId="urn:microsoft.com/office/officeart/2018/2/layout/IconVerticalSolidList"/>
    <dgm:cxn modelId="{7F264E03-9CF8-47AF-982C-695A6E7BF281}" type="presParOf" srcId="{D7CD5EBC-8140-42E0-84F6-47048F8EEAD7}" destId="{9892BC06-AE32-4CBD-BD00-316B51DE9349}" srcOrd="1" destOrd="0" presId="urn:microsoft.com/office/officeart/2018/2/layout/IconVerticalSolidList"/>
    <dgm:cxn modelId="{50C36044-B9D9-48BA-A4C9-DE849B27D5C1}" type="presParOf" srcId="{D7CD5EBC-8140-42E0-84F6-47048F8EEAD7}" destId="{419A49E7-281D-4E1B-ADBB-3877E44DB936}" srcOrd="2" destOrd="0" presId="urn:microsoft.com/office/officeart/2018/2/layout/IconVerticalSolidList"/>
    <dgm:cxn modelId="{8810127D-8222-4CBF-B8FE-D179BE6F6DE9}" type="presParOf" srcId="{D7CD5EBC-8140-42E0-84F6-47048F8EEAD7}" destId="{A24EF510-8BF8-45EE-8A40-88BA65F7260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3ECDC-6D40-4D3F-A57E-29B65D1EE7BD}">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903CA5-6BB9-4621-8F52-1F964AD17EFD}">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E7F132-211A-4E76-9630-C22556B407F9}">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755650">
            <a:lnSpc>
              <a:spcPct val="90000"/>
            </a:lnSpc>
            <a:spcBef>
              <a:spcPct val="0"/>
            </a:spcBef>
            <a:spcAft>
              <a:spcPct val="35000"/>
            </a:spcAft>
            <a:buNone/>
          </a:pPr>
          <a:r>
            <a:rPr lang="en-US" sz="1700" kern="1200"/>
            <a:t>“The U.S. Centers for Disease Control and Prevention (CDC) said its advisory panel on Thursday recommended use of Sanofi (SASY.PA) and partner AstraZeneca's (AZN.L) antibody therapy to prevent respiratory syncytial virus (RSV) in infants and toddlers.” - Reuters 2023</a:t>
          </a:r>
        </a:p>
      </dsp:txBody>
      <dsp:txXfrm>
        <a:off x="1437631" y="531"/>
        <a:ext cx="9077968" cy="1244702"/>
      </dsp:txXfrm>
    </dsp:sp>
    <dsp:sp modelId="{29B81ABB-C419-46E5-BEAB-723F7C46CE03}">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6B9E36-556D-4BF0-AA9E-BDF002D4EB94}">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141A76-C6DC-4F07-8975-BEDF507D5B55}">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755650">
            <a:lnSpc>
              <a:spcPct val="90000"/>
            </a:lnSpc>
            <a:spcBef>
              <a:spcPct val="0"/>
            </a:spcBef>
            <a:spcAft>
              <a:spcPct val="35000"/>
            </a:spcAft>
            <a:buNone/>
          </a:pPr>
          <a:r>
            <a:rPr lang="en-US" sz="1700" kern="1200"/>
            <a:t>“Critical Path Institute (C-Path) announced today that Sanofi, a global leader in immunology and diabetes care, has joined its Type 1 Diabetes Consortium (T1DC). Sanofi joins T1DC as part of its commitment to push the boundaries of innovation to improve the lives of those with diabetes.” - News - Medical 2023 </a:t>
          </a:r>
        </a:p>
      </dsp:txBody>
      <dsp:txXfrm>
        <a:off x="1437631" y="1556410"/>
        <a:ext cx="9077968" cy="1244702"/>
      </dsp:txXfrm>
    </dsp:sp>
    <dsp:sp modelId="{86F31C05-118D-4726-BAAC-A76B541508EF}">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92BC06-AE32-4CBD-BD00-316B51DE9349}">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4EF510-8BF8-45EE-8A40-88BA65F72600}">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755650">
            <a:lnSpc>
              <a:spcPct val="90000"/>
            </a:lnSpc>
            <a:spcBef>
              <a:spcPct val="0"/>
            </a:spcBef>
            <a:spcAft>
              <a:spcPct val="35000"/>
            </a:spcAft>
            <a:buNone/>
          </a:pPr>
          <a:r>
            <a:rPr lang="en-US" sz="1700" kern="1200"/>
            <a:t>“Sanofi will license a new CRISPR enzyme from the startup Scribe Therapeutics in a bid to be the first to develop a safer, simpler, and more scalable cure for sickle cell disease.” - STAT news 2023</a:t>
          </a:r>
        </a:p>
      </dsp:txBody>
      <dsp:txXfrm>
        <a:off x="1437631" y="3112289"/>
        <a:ext cx="9077968" cy="12447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13810" y="2960716"/>
            <a:ext cx="4036334" cy="2387600"/>
          </a:xfrm>
        </p:spPr>
        <p:txBody>
          <a:bodyPr anchor="t">
            <a:normAutofit/>
          </a:bodyPr>
          <a:lstStyle/>
          <a:p>
            <a:pPr algn="l"/>
            <a:r>
              <a:rPr lang="en-US" sz="5400">
                <a:cs typeface="Calibri Light"/>
              </a:rPr>
              <a:t>Sanofi at a Glance</a:t>
            </a:r>
          </a:p>
        </p:txBody>
      </p:sp>
      <p:sp>
        <p:nvSpPr>
          <p:cNvPr id="3" name="Subtitle 2"/>
          <p:cNvSpPr>
            <a:spLocks noGrp="1"/>
          </p:cNvSpPr>
          <p:nvPr>
            <p:ph type="subTitle" idx="1"/>
          </p:nvPr>
        </p:nvSpPr>
        <p:spPr>
          <a:xfrm>
            <a:off x="1113809" y="953037"/>
            <a:ext cx="4036333" cy="1709849"/>
          </a:xfrm>
        </p:spPr>
        <p:txBody>
          <a:bodyPr vert="horz" lIns="91440" tIns="45720" rIns="91440" bIns="45720" rtlCol="0" anchor="b">
            <a:normAutofit/>
          </a:bodyPr>
          <a:lstStyle/>
          <a:p>
            <a:pPr algn="l"/>
            <a:r>
              <a:rPr lang="en-US" sz="2000">
                <a:cs typeface="Calibri"/>
              </a:rPr>
              <a:t>Benton Hellwig</a:t>
            </a:r>
            <a:endParaRPr lang="en-US" sz="2000"/>
          </a:p>
        </p:txBody>
      </p:sp>
      <p:grpSp>
        <p:nvGrpSpPr>
          <p:cNvPr id="16" name="Group 15">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7" name="Rectangle 16">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668C989-1340-5CF0-A7C7-E2FCEB3C5F18}"/>
              </a:ext>
            </a:extLst>
          </p:cNvPr>
          <p:cNvPicPr>
            <a:picLocks noChangeAspect="1"/>
          </p:cNvPicPr>
          <p:nvPr/>
        </p:nvPicPr>
        <p:blipFill rotWithShape="1">
          <a:blip r:embed="rId2"/>
          <a:srcRect t="9416" b="6314"/>
          <a:stretch/>
        </p:blipFill>
        <p:spPr>
          <a:xfrm>
            <a:off x="5922492" y="1842617"/>
            <a:ext cx="5536001" cy="3114012"/>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474319-9409-0516-0261-6DA6F52ED7A9}"/>
              </a:ext>
            </a:extLst>
          </p:cNvPr>
          <p:cNvSpPr>
            <a:spLocks noGrp="1"/>
          </p:cNvSpPr>
          <p:nvPr>
            <p:ph type="title"/>
          </p:nvPr>
        </p:nvSpPr>
        <p:spPr>
          <a:xfrm>
            <a:off x="589560" y="856180"/>
            <a:ext cx="4560584" cy="1128068"/>
          </a:xfrm>
        </p:spPr>
        <p:txBody>
          <a:bodyPr anchor="ctr">
            <a:normAutofit/>
          </a:bodyPr>
          <a:lstStyle/>
          <a:p>
            <a:r>
              <a:rPr lang="en-US" sz="4000">
                <a:cs typeface="Calibri Light"/>
              </a:rPr>
              <a:t>Mission Statement </a:t>
            </a:r>
            <a:endParaRPr lang="en-US" sz="4000"/>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038431D-61EE-46F3-AE1F-9E89F7B78D15}"/>
              </a:ext>
            </a:extLst>
          </p:cNvPr>
          <p:cNvSpPr>
            <a:spLocks noGrp="1"/>
          </p:cNvSpPr>
          <p:nvPr>
            <p:ph idx="1"/>
          </p:nvPr>
        </p:nvSpPr>
        <p:spPr>
          <a:xfrm>
            <a:off x="590719" y="2330505"/>
            <a:ext cx="4559425" cy="3979585"/>
          </a:xfrm>
        </p:spPr>
        <p:txBody>
          <a:bodyPr vert="horz" lIns="91440" tIns="45720" rIns="91440" bIns="45720" rtlCol="0" anchor="ctr">
            <a:normAutofit/>
          </a:bodyPr>
          <a:lstStyle/>
          <a:p>
            <a:pPr marL="0" indent="0">
              <a:buNone/>
            </a:pPr>
            <a:r>
              <a:rPr lang="en-US" sz="2000" dirty="0">
                <a:ea typeface="+mn-lt"/>
                <a:cs typeface="+mn-lt"/>
              </a:rPr>
              <a:t>“We want to build a healthier, more resilient world. We turn the impossible into the possible by discovering, developing, and delivering medicines and vaccines for millions of people around the world.”  </a:t>
            </a:r>
            <a:endParaRPr lang="en-US" sz="2000" dirty="0">
              <a:cs typeface="Calibri" panose="020F0502020204030204"/>
            </a:endParaRPr>
          </a:p>
          <a:p>
            <a:pPr marL="0" indent="0">
              <a:buNone/>
            </a:pPr>
            <a:br>
              <a:rPr lang="en-US" sz="2000" dirty="0"/>
            </a:br>
            <a:endParaRPr lang="en-US" sz="2000">
              <a:cs typeface="Calibri"/>
            </a:endParaRPr>
          </a:p>
          <a:p>
            <a:endParaRPr lang="en-US" sz="2000">
              <a:cs typeface="Calibri"/>
            </a:endParaRPr>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anofi | Paris">
            <a:extLst>
              <a:ext uri="{FF2B5EF4-FFF2-40B4-BE49-F238E27FC236}">
                <a16:creationId xmlns:a16="http://schemas.microsoft.com/office/drawing/2014/main" id="{373677FF-D169-3840-1F3E-92257932F050}"/>
              </a:ext>
            </a:extLst>
          </p:cNvPr>
          <p:cNvPicPr>
            <a:picLocks noChangeAspect="1"/>
          </p:cNvPicPr>
          <p:nvPr/>
        </p:nvPicPr>
        <p:blipFill rotWithShape="1">
          <a:blip r:embed="rId2"/>
          <a:srcRect t="1233" b="1829"/>
          <a:stretch/>
        </p:blipFill>
        <p:spPr>
          <a:xfrm>
            <a:off x="5977788" y="799352"/>
            <a:ext cx="5425410" cy="5259296"/>
          </a:xfrm>
          <a:prstGeom prst="rect">
            <a:avLst/>
          </a:prstGeom>
        </p:spPr>
      </p:pic>
    </p:spTree>
    <p:extLst>
      <p:ext uri="{BB962C8B-B14F-4D97-AF65-F5344CB8AC3E}">
        <p14:creationId xmlns:p14="http://schemas.microsoft.com/office/powerpoint/2010/main" val="5008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7D1693-1988-33D6-586F-18AAD458DF13}"/>
              </a:ext>
            </a:extLst>
          </p:cNvPr>
          <p:cNvSpPr>
            <a:spLocks noGrp="1"/>
          </p:cNvSpPr>
          <p:nvPr>
            <p:ph type="title"/>
          </p:nvPr>
        </p:nvSpPr>
        <p:spPr>
          <a:xfrm>
            <a:off x="841248" y="256032"/>
            <a:ext cx="10506456" cy="1014984"/>
          </a:xfrm>
        </p:spPr>
        <p:txBody>
          <a:bodyPr anchor="b">
            <a:normAutofit/>
          </a:bodyPr>
          <a:lstStyle/>
          <a:p>
            <a:r>
              <a:rPr lang="en-US" b="1" dirty="0">
                <a:latin typeface="Open Sans"/>
                <a:ea typeface="Open Sans"/>
                <a:cs typeface="Open Sans"/>
              </a:rPr>
              <a:t>Summer Projects and Initiatives </a:t>
            </a:r>
            <a:endParaRPr lang="en-US">
              <a:cs typeface="Calibri Light"/>
            </a:endParaRP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F7F60C19-AED0-32B0-2195-A976E991CDD8}"/>
              </a:ext>
            </a:extLst>
          </p:cNvPr>
          <p:cNvGraphicFramePr>
            <a:graphicFrameLocks noGrp="1"/>
          </p:cNvGraphicFramePr>
          <p:nvPr>
            <p:ph idx="1"/>
            <p:extLst>
              <p:ext uri="{D42A27DB-BD31-4B8C-83A1-F6EECF244321}">
                <p14:modId xmlns:p14="http://schemas.microsoft.com/office/powerpoint/2010/main" val="3468423654"/>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53369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205</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office theme</vt:lpstr>
      <vt:lpstr>Sanofi at a Glance</vt:lpstr>
      <vt:lpstr>Mission Statement </vt:lpstr>
      <vt:lpstr>Summer Projects and Initiatives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Nazneen</dc:creator>
  <cp:lastModifiedBy>Nazneen Merchant</cp:lastModifiedBy>
  <cp:revision>32</cp:revision>
  <dcterms:created xsi:type="dcterms:W3CDTF">2023-08-10T16:48:11Z</dcterms:created>
  <dcterms:modified xsi:type="dcterms:W3CDTF">2023-08-15T16:43:07Z</dcterms:modified>
</cp:coreProperties>
</file>