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2" r:id="rId5"/>
    <p:sldId id="276" r:id="rId6"/>
    <p:sldId id="283" r:id="rId7"/>
    <p:sldId id="28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4F"/>
    <a:srgbClr val="FFFFFF"/>
    <a:srgbClr val="6606C2"/>
    <a:srgbClr val="446992"/>
    <a:srgbClr val="AEC2D8"/>
    <a:srgbClr val="98432A"/>
    <a:srgbClr val="D84400"/>
    <a:srgbClr val="44678D"/>
    <a:srgbClr val="263E5A"/>
    <a:srgbClr val="D6E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34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0C3B-E28A-4854-8EDA-E7F8F6F6FFEF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985" y="1962874"/>
            <a:ext cx="1828800" cy="760288"/>
          </a:xfrm>
        </p:spPr>
        <p:txBody>
          <a:bodyPr/>
          <a:lstStyle/>
          <a:p>
            <a:r>
              <a:rPr lang="en-US" sz="2000" i="1" dirty="0"/>
              <a:t>AT A GLANCE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5" y="4172084"/>
            <a:ext cx="1932409" cy="760288"/>
          </a:xfrm>
        </p:spPr>
        <p:txBody>
          <a:bodyPr/>
          <a:lstStyle/>
          <a:p>
            <a:r>
              <a:rPr lang="en-US" i="1" dirty="0"/>
              <a:t>PRESENTER </a:t>
            </a:r>
          </a:p>
          <a:p>
            <a:r>
              <a:rPr lang="en-US" i="1" dirty="0"/>
              <a:t>CAIO SANCHEZ</a:t>
            </a:r>
          </a:p>
        </p:txBody>
      </p:sp>
      <p:pic>
        <p:nvPicPr>
          <p:cNvPr id="26" name="Picture Placeholder 25" descr="A few people working in a laboratory&#10;&#10;Description automatically generated">
            <a:extLst>
              <a:ext uri="{FF2B5EF4-FFF2-40B4-BE49-F238E27FC236}">
                <a16:creationId xmlns:a16="http://schemas.microsoft.com/office/drawing/2014/main" id="{9C84D17E-DC38-0F94-F497-7C2DB67DA94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2"/>
          <a:srcRect l="25542" r="25542"/>
          <a:stretch/>
        </p:blipFill>
        <p:spPr/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4033962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030" name="Picture 6" descr="Updated Sanofi delivers life-changing therapy">
            <a:extLst>
              <a:ext uri="{FF2B5EF4-FFF2-40B4-BE49-F238E27FC236}">
                <a16:creationId xmlns:a16="http://schemas.microsoft.com/office/drawing/2014/main" id="{1D0A4BAC-8D85-9DF2-2301-B7802264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365" r="94688">
                        <a14:foregroundMark x1="15717" y1="56448" x2="16771" y2="69120"/>
                        <a14:foregroundMark x1="14922" y1="46898" x2="15045" y2="48381"/>
                        <a14:foregroundMark x1="16536" y1="56574" x2="16536" y2="56574"/>
                        <a14:foregroundMark x1="15937" y1="57130" x2="17109" y2="58611"/>
                        <a14:foregroundMark x1="7865" y1="66898" x2="6120" y2="68102"/>
                        <a14:foregroundMark x1="8281" y1="55648" x2="6536" y2="50787"/>
                        <a14:foregroundMark x1="5781" y1="53009" x2="5365" y2="50926"/>
                        <a14:foregroundMark x1="22760" y1="57454" x2="22760" y2="53611"/>
                        <a14:foregroundMark x1="22422" y1="58611" x2="23516" y2="53611"/>
                        <a14:foregroundMark x1="23516" y1="58194" x2="23021" y2="53148"/>
                        <a14:foregroundMark x1="22839" y1="58194" x2="23672" y2="51667"/>
                        <a14:foregroundMark x1="22344" y1="58056" x2="22022" y2="54474"/>
                        <a14:foregroundMark x1="47047" y1="47730" x2="47396" y2="46019"/>
                        <a14:foregroundMark x1="43073" y1="67222" x2="44968" y2="57926"/>
                        <a14:foregroundMark x1="52222" y1="61290" x2="54375" y2="68102"/>
                        <a14:foregroundMark x1="47396" y1="46019" x2="47664" y2="46867"/>
                        <a14:foregroundMark x1="44456" y1="58780" x2="44479" y2="58611"/>
                        <a14:foregroundMark x1="44668" y1="57204" x2="44612" y2="57618"/>
                        <a14:foregroundMark x1="45391" y1="51806" x2="44715" y2="56850"/>
                        <a14:foregroundMark x1="44850" y1="53076" x2="45711" y2="51642"/>
                        <a14:foregroundMark x1="68781" y1="63274" x2="70729" y2="68009"/>
                        <a14:foregroundMark x1="63281" y1="49907" x2="64299" y2="52381"/>
                        <a14:foregroundMark x1="68528" y1="47955" x2="68229" y2="45231"/>
                        <a14:foregroundMark x1="70172" y1="62936" x2="70250" y2="63650"/>
                        <a14:foregroundMark x1="70729" y1="68009" x2="70172" y2="62936"/>
                        <a14:foregroundMark x1="68229" y1="45231" x2="63438" y2="48843"/>
                        <a14:foregroundMark x1="45781" y1="50926" x2="45365" y2="53981"/>
                        <a14:foregroundMark x1="45942" y1="53972" x2="45182" y2="60972"/>
                        <a14:foregroundMark x1="81042" y1="42407" x2="80651" y2="66852"/>
                        <a14:foregroundMark x1="80651" y1="66852" x2="83643" y2="53080"/>
                        <a14:foregroundMark x1="85208" y1="45880" x2="80599" y2="48657"/>
                        <a14:foregroundMark x1="91458" y1="42731" x2="91693" y2="65926"/>
                        <a14:foregroundMark x1="91693" y1="65926" x2="93750" y2="43704"/>
                        <a14:foregroundMark x1="93750" y1="43704" x2="91901" y2="43380"/>
                        <a14:foregroundMark x1="92448" y1="31111" x2="94688" y2="35046"/>
                        <a14:backgroundMark x1="13932" y1="50509" x2="16849" y2="54167"/>
                        <a14:backgroundMark x1="13932" y1="50509" x2="14453" y2="48704"/>
                        <a14:backgroundMark x1="14453" y1="53009" x2="16525" y2="56136"/>
                        <a14:backgroundMark x1="13932" y1="48426" x2="16354" y2="51389"/>
                        <a14:backgroundMark x1="21094" y1="50324" x2="21510" y2="52685"/>
                        <a14:backgroundMark x1="22266" y1="46944" x2="21589" y2="49907"/>
                        <a14:backgroundMark x1="20859" y1="49167" x2="20599" y2="57454"/>
                        <a14:backgroundMark x1="21276" y1="51065" x2="21771" y2="52870"/>
                        <a14:backgroundMark x1="21927" y1="48704" x2="20677" y2="53287"/>
                        <a14:backgroundMark x1="21771" y1="51528" x2="21094" y2="56111"/>
                        <a14:backgroundMark x1="47135" y1="61574" x2="51979" y2="59676"/>
                        <a14:backgroundMark x1="47474" y1="48843" x2="51146" y2="59954"/>
                        <a14:backgroundMark x1="50807" y1="50787" x2="50807" y2="54167"/>
                        <a14:backgroundMark x1="46563" y1="54907" x2="51979" y2="61296"/>
                        <a14:backgroundMark x1="48568" y1="48843" x2="50729" y2="59954"/>
                        <a14:backgroundMark x1="49063" y1="53009" x2="51458" y2="62454"/>
                        <a14:backgroundMark x1="50729" y1="57130" x2="51146" y2="63056"/>
                        <a14:backgroundMark x1="51641" y1="60556" x2="51380" y2="63657"/>
                        <a14:backgroundMark x1="51797" y1="60093" x2="51146" y2="64398"/>
                        <a14:backgroundMark x1="50729" y1="59213" x2="51875" y2="61713"/>
                        <a14:backgroundMark x1="46295" y1="53112" x2="47318" y2="48565"/>
                        <a14:backgroundMark x1="46797" y1="48102" x2="46431" y2="49795"/>
                        <a14:backgroundMark x1="47813" y1="47685" x2="48385" y2="49583"/>
                        <a14:backgroundMark x1="46563" y1="51806" x2="46202" y2="53350"/>
                        <a14:backgroundMark x1="48229" y1="48843" x2="47552" y2="49028"/>
                        <a14:backgroundMark x1="68359" y1="59074" x2="68438" y2="58472"/>
                        <a14:backgroundMark x1="67604" y1="53426" x2="67943" y2="60093"/>
                        <a14:backgroundMark x1="65521" y1="55231" x2="70599" y2="51065"/>
                        <a14:backgroundMark x1="46380" y1="51806" x2="46097" y2="53315"/>
                        <a14:backgroundMark x1="46510" y1="54769" x2="47604" y2="48565"/>
                        <a14:backgroundMark x1="46641" y1="50556" x2="46380" y2="50880"/>
                        <a14:backgroundMark x1="47109" y1="50046" x2="46432" y2="51435"/>
                        <a14:backgroundMark x1="47109" y1="48704" x2="49010" y2="48565"/>
                        <a14:backgroundMark x1="46641" y1="53611" x2="46693" y2="55370"/>
                        <a14:backgroundMark x1="52083" y1="61713" x2="52083" y2="61713"/>
                        <a14:backgroundMark x1="52083" y1="61667" x2="52083" y2="61667"/>
                        <a14:backgroundMark x1="51667" y1="61574" x2="52057" y2="61296"/>
                        <a14:backgroundMark x1="52057" y1="60972" x2="52057" y2="60972"/>
                        <a14:backgroundMark x1="46719" y1="52130" x2="46484" y2="54167"/>
                        <a14:backgroundMark x1="65234" y1="53611" x2="69688" y2="53981"/>
                        <a14:backgroundMark x1="65625" y1="55880" x2="68646" y2="61343"/>
                        <a14:backgroundMark x1="68151" y1="63148" x2="71615" y2="57824"/>
                        <a14:backgroundMark x1="68151" y1="63148" x2="69818" y2="60972"/>
                        <a14:backgroundMark x1="69948" y1="61574" x2="68698" y2="48333"/>
                        <a14:backgroundMark x1="68229" y1="48056" x2="69740" y2="62037"/>
                        <a14:backgroundMark x1="68151" y1="62639" x2="69844" y2="61343"/>
                        <a14:backgroundMark x1="68724" y1="62917" x2="70182" y2="61528"/>
                        <a14:backgroundMark x1="65495" y1="53889" x2="65104" y2="52361"/>
                        <a14:backgroundMark x1="65234" y1="52037" x2="64896" y2="53611"/>
                        <a14:backgroundMark x1="65495" y1="54722" x2="65208" y2="52639"/>
                        <a14:backgroundMark x1="65365" y1="57361" x2="64896" y2="53657"/>
                        <a14:backgroundMark x1="64818" y1="56111" x2="65833" y2="53519"/>
                        <a14:backgroundMark x1="65781" y1="53287" x2="65729" y2="54861"/>
                        <a14:backgroundMark x1="65911" y1="54028" x2="65443" y2="56991"/>
                        <a14:backgroundMark x1="65286" y1="52176" x2="64870" y2="53009"/>
                        <a14:backgroundMark x1="68099" y1="63009" x2="68438" y2="62778"/>
                        <a14:backgroundMark x1="67786" y1="62407" x2="69844" y2="61296"/>
                        <a14:backgroundMark x1="68490" y1="62407" x2="70391" y2="61944"/>
                        <a14:backgroundMark x1="68906" y1="63194" x2="69063" y2="63148"/>
                        <a14:backgroundMark x1="68099" y1="62685" x2="68984" y2="63287"/>
                        <a14:backgroundMark x1="68203" y1="47917" x2="68516" y2="47917"/>
                        <a14:backgroundMark x1="84297" y1="48796" x2="84297" y2="48796"/>
                        <a14:backgroundMark x1="84219" y1="48935" x2="84948" y2="48102"/>
                        <a14:backgroundMark x1="84036" y1="49028" x2="84453" y2="49583"/>
                        <a14:backgroundMark x1="84505" y1="49028" x2="84583" y2="49444"/>
                        <a14:backgroundMark x1="84115" y1="49444" x2="84115" y2="51019"/>
                        <a14:backgroundMark x1="84167" y1="49074" x2="84036" y2="49769"/>
                        <a14:backgroundMark x1="83698" y1="50324" x2="83906" y2="54537"/>
                        <a14:backgroundMark x1="84115" y1="51435" x2="84036" y2="52361"/>
                        <a14:backgroundMark x1="84870" y1="48426" x2="84036" y2="53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1" y="578206"/>
            <a:ext cx="3816061" cy="214653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622139"/>
            <a:ext cx="8034352" cy="1325563"/>
          </a:xfrm>
        </p:spPr>
        <p:txBody>
          <a:bodyPr/>
          <a:lstStyle/>
          <a:p>
            <a:r>
              <a:rPr lang="en-US" altLang="zh-CN" i="1" dirty="0"/>
              <a:t>Introduction to </a:t>
            </a:r>
            <a:br>
              <a:rPr lang="en-US" altLang="zh-CN" i="1" dirty="0"/>
            </a:br>
            <a:r>
              <a:rPr lang="en-US" altLang="zh-CN" i="1" dirty="0"/>
              <a:t>Sanofi</a:t>
            </a:r>
            <a:endParaRPr lang="en-US" i="1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4" y="2574735"/>
            <a:ext cx="4260180" cy="310769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Sanofi is a French pharmaceutical company that has spread itself all over the world.</a:t>
            </a:r>
          </a:p>
          <a:p>
            <a:pPr marL="285750" indent="-285750">
              <a:buFontTx/>
              <a:buChar char="-"/>
            </a:pPr>
            <a:r>
              <a:rPr lang="en-US" dirty="0"/>
              <a:t>Goal: affordable and sustainable access to quality medicine and healthcare. </a:t>
            </a:r>
          </a:p>
          <a:p>
            <a:pPr marL="285750" indent="-285750">
              <a:buFontTx/>
              <a:buChar char="-"/>
            </a:pPr>
            <a:r>
              <a:rPr lang="en-US" dirty="0"/>
              <a:t>Operates in more than 100 different countries.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Develop cure and vaccines for many different diseases. </a:t>
            </a:r>
          </a:p>
          <a:p>
            <a:pPr marL="285750" indent="-285750">
              <a:buFontTx/>
              <a:buChar char="-"/>
            </a:pPr>
            <a:r>
              <a:rPr lang="en-US" dirty="0"/>
              <a:t>Sanofi is a company committed to helping the community and the environment. </a:t>
            </a:r>
          </a:p>
          <a:p>
            <a:endParaRPr lang="en-US" dirty="0"/>
          </a:p>
        </p:txBody>
      </p:sp>
      <p:pic>
        <p:nvPicPr>
          <p:cNvPr id="7" name="Picture Placeholder 6" descr="A purple and white banners on a pole&#10;&#10;Description automatically generated">
            <a:extLst>
              <a:ext uri="{FF2B5EF4-FFF2-40B4-BE49-F238E27FC236}">
                <a16:creationId xmlns:a16="http://schemas.microsoft.com/office/drawing/2014/main" id="{4EFA19EC-2476-3747-B9FA-2CD44D5ECB1B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/>
          <a:srcRect l="23561" r="23561"/>
          <a:stretch>
            <a:fillRect/>
          </a:stretch>
        </p:blipFill>
        <p:spPr>
          <a:xfrm>
            <a:off x="5740401" y="-4894"/>
            <a:ext cx="6451600" cy="6862894"/>
          </a:xfr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9AC624B-4FD9-E308-F182-08902D49A8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noProof="0" dirty="0"/>
              <a:t>Sanofi At a Glance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0490F6D4-84D0-42DF-A807-E56706B577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5010" y="4208161"/>
            <a:ext cx="1877575" cy="506399"/>
          </a:xfrm>
        </p:spPr>
        <p:txBody>
          <a:bodyPr/>
          <a:lstStyle/>
          <a:p>
            <a:r>
              <a:rPr lang="en-US" altLang="zh-CN" dirty="0"/>
              <a:t>Research &amp; Development</a:t>
            </a:r>
          </a:p>
          <a:p>
            <a:endParaRPr lang="zh-CN" altLang="en-US" dirty="0"/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99E3B6AA-5679-428D-B466-0173CBC557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2627" y="5086807"/>
            <a:ext cx="1691687" cy="811178"/>
          </a:xfrm>
        </p:spPr>
        <p:txBody>
          <a:bodyPr/>
          <a:lstStyle/>
          <a:p>
            <a:r>
              <a:rPr lang="en-US" altLang="zh-CN" dirty="0"/>
              <a:t>Sanofi invest a lot in the R&amp;D of new medicines, vaccines </a:t>
            </a:r>
            <a:endParaRPr lang="zh-CN" altLang="en-US" dirty="0"/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3A30B02E-FBE1-41C5-AF6E-E1013275E8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981074" y="4314001"/>
            <a:ext cx="1877575" cy="506399"/>
          </a:xfrm>
        </p:spPr>
        <p:txBody>
          <a:bodyPr/>
          <a:lstStyle/>
          <a:p>
            <a:r>
              <a:rPr lang="en-US" altLang="zh-CN" dirty="0"/>
              <a:t>Production </a:t>
            </a:r>
          </a:p>
          <a:p>
            <a:endParaRPr lang="zh-CN" altLang="en-US" dirty="0"/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6BEF3457-28AE-41BA-B285-C77561919C1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981074" y="5007731"/>
            <a:ext cx="1877575" cy="811178"/>
          </a:xfrm>
        </p:spPr>
        <p:txBody>
          <a:bodyPr/>
          <a:lstStyle/>
          <a:p>
            <a:r>
              <a:rPr lang="en-US" altLang="zh-CN" dirty="0"/>
              <a:t>Focused on sustainable products and activities that will minimize the impact on the environment. </a:t>
            </a:r>
            <a:endParaRPr lang="zh-CN" altLang="en-US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1B558BFC-AA9F-4991-A6BB-D56BEC07C16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071810" y="4297740"/>
            <a:ext cx="1877575" cy="506399"/>
          </a:xfrm>
        </p:spPr>
        <p:txBody>
          <a:bodyPr/>
          <a:lstStyle/>
          <a:p>
            <a:r>
              <a:rPr lang="en-US" altLang="zh-CN" dirty="0"/>
              <a:t>Commercial</a:t>
            </a:r>
          </a:p>
          <a:p>
            <a:endParaRPr lang="zh-CN" altLang="en-US" dirty="0"/>
          </a:p>
        </p:txBody>
      </p:sp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17095E6E-F279-4342-B53E-E53B820336B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157212" y="5007731"/>
            <a:ext cx="1877575" cy="983494"/>
          </a:xfrm>
        </p:spPr>
        <p:txBody>
          <a:bodyPr/>
          <a:lstStyle/>
          <a:p>
            <a:r>
              <a:rPr lang="en-US" altLang="zh-CN" dirty="0"/>
              <a:t>Focused on making the quality healthcare products accessible for everyone</a:t>
            </a:r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DBA8686B-D3EF-40DF-939C-F875885DD59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257394" y="4297741"/>
            <a:ext cx="1877575" cy="506399"/>
          </a:xfrm>
        </p:spPr>
        <p:txBody>
          <a:bodyPr/>
          <a:lstStyle/>
          <a:p>
            <a:r>
              <a:rPr lang="en-US" altLang="zh-CN" dirty="0"/>
              <a:t>Operations</a:t>
            </a:r>
          </a:p>
          <a:p>
            <a:endParaRPr lang="zh-CN" altLang="en-US" dirty="0"/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6BF979FF-A4F0-4625-889A-AB985F98B2D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pPr lvl="0"/>
            <a:r>
              <a:rPr lang="en-US" dirty="0"/>
              <a:t>Operates in many different countries and communities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759A333C-6D37-427A-BE2A-4C2660134A5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442978" y="4314001"/>
            <a:ext cx="1877575" cy="506399"/>
          </a:xfrm>
        </p:spPr>
        <p:txBody>
          <a:bodyPr/>
          <a:lstStyle/>
          <a:p>
            <a:r>
              <a:rPr lang="en-US" altLang="zh-CN" dirty="0"/>
              <a:t>News</a:t>
            </a:r>
          </a:p>
          <a:p>
            <a:endParaRPr lang="zh-CN" altLang="en-US" dirty="0"/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4E9BE8F8-2FF1-43CB-B1AA-4F07E411D17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altLang="zh-CN" dirty="0"/>
              <a:t>Sanofi licenses CRISPR enzyme in bid to develop safer, simpler sickle cell cure</a:t>
            </a:r>
          </a:p>
        </p:txBody>
      </p:sp>
      <p:pic>
        <p:nvPicPr>
          <p:cNvPr id="8" name="图片占位符 7" descr="Businesswoman reviewing sticky notes on a wall">
            <a:extLst>
              <a:ext uri="{FF2B5EF4-FFF2-40B4-BE49-F238E27FC236}">
                <a16:creationId xmlns:a16="http://schemas.microsoft.com/office/drawing/2014/main" id="{66D3A5E9-F687-402F-8477-EE4CD418CA67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86" name="Title 85">
            <a:extLst>
              <a:ext uri="{FF2B5EF4-FFF2-40B4-BE49-F238E27FC236}">
                <a16:creationId xmlns:a16="http://schemas.microsoft.com/office/drawing/2014/main" id="{1E3F7726-AC85-55B8-BDED-51E7BA85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Pillars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1DD15-20BD-8AB7-600E-8633254E01B9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r>
              <a:rPr lang="en-US" noProof="0" dirty="0"/>
              <a:t>Sanofi At a Glance</a:t>
            </a: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5C6A595-7771-3F19-AAF6-19787351EACD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" name="Picture Placeholder 5" descr="A rocky shore with water and rocks&#10;&#10;Description automatically generated with medium confidence">
            <a:extLst>
              <a:ext uri="{FF2B5EF4-FFF2-40B4-BE49-F238E27FC236}">
                <a16:creationId xmlns:a16="http://schemas.microsoft.com/office/drawing/2014/main" id="{0B8CE130-25D5-A831-B9B5-AE4317FC8A70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3"/>
          <a:srcRect l="25245" r="25245"/>
          <a:stretch>
            <a:fillRect/>
          </a:stretch>
        </p:blipFill>
        <p:spPr/>
      </p:pic>
      <p:pic>
        <p:nvPicPr>
          <p:cNvPr id="13" name="Picture Placeholder 12" descr="A person holding a baby&#10;&#10;Description automatically generated">
            <a:extLst>
              <a:ext uri="{FF2B5EF4-FFF2-40B4-BE49-F238E27FC236}">
                <a16:creationId xmlns:a16="http://schemas.microsoft.com/office/drawing/2014/main" id="{95C6B359-AEA1-1923-C80B-3ED7F4220621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/>
          <a:srcRect l="25245" r="25245"/>
          <a:stretch>
            <a:fillRect/>
          </a:stretch>
        </p:blipFill>
        <p:spPr/>
      </p:pic>
      <p:pic>
        <p:nvPicPr>
          <p:cNvPr id="22" name="Picture Placeholder 21" descr="A group of people talking&#10;&#10;Description automatically generated">
            <a:extLst>
              <a:ext uri="{FF2B5EF4-FFF2-40B4-BE49-F238E27FC236}">
                <a16:creationId xmlns:a16="http://schemas.microsoft.com/office/drawing/2014/main" id="{850CA997-DBE6-0F91-2704-EE00301B1157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 rotWithShape="1">
          <a:blip r:embed="rId5"/>
          <a:srcRect l="36426" t="2432" r="14064" b="-2432"/>
          <a:stretch/>
        </p:blipFill>
        <p:spPr>
          <a:xfrm>
            <a:off x="7361474" y="2073439"/>
            <a:ext cx="1621032" cy="1841551"/>
          </a:xfrm>
        </p:spPr>
      </p:pic>
      <p:pic>
        <p:nvPicPr>
          <p:cNvPr id="27" name="Picture Placeholder 26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8BDE00B2-507B-BE9E-CAAF-B7B40577B512}"/>
              </a:ext>
            </a:extLst>
          </p:cNvPr>
          <p:cNvPicPr>
            <a:picLocks noGrp="1" noChangeAspect="1"/>
          </p:cNvPicPr>
          <p:nvPr>
            <p:ph type="pic" sz="quarter" idx="61"/>
          </p:nvPr>
        </p:nvPicPr>
        <p:blipFill rotWithShape="1">
          <a:blip r:embed="rId6"/>
          <a:srcRect l="31336" t="1090" r="19106" b="-1090"/>
          <a:stretch/>
        </p:blipFill>
        <p:spPr>
          <a:xfrm>
            <a:off x="9487536" y="2073439"/>
            <a:ext cx="1621032" cy="1841551"/>
          </a:xfrm>
        </p:spPr>
      </p:pic>
    </p:spTree>
    <p:extLst>
      <p:ext uri="{BB962C8B-B14F-4D97-AF65-F5344CB8AC3E}">
        <p14:creationId xmlns:p14="http://schemas.microsoft.com/office/powerpoint/2010/main" val="251714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Caio Sanchez</a:t>
            </a:r>
          </a:p>
          <a:p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</a:t>
            </a:r>
          </a:p>
        </p:txBody>
      </p:sp>
      <p:pic>
        <p:nvPicPr>
          <p:cNvPr id="11" name="Picture Placeholder 10" descr="A purple and white text overlay&#10;&#10;Description automatically generated">
            <a:extLst>
              <a:ext uri="{FF2B5EF4-FFF2-40B4-BE49-F238E27FC236}">
                <a16:creationId xmlns:a16="http://schemas.microsoft.com/office/drawing/2014/main" id="{952A526C-AFDC-7605-4931-47927E4D2F3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/>
          <a:srcRect l="18138" r="18138"/>
          <a:stretch>
            <a:fillRect/>
          </a:stretch>
        </p:blipFill>
        <p:spPr/>
      </p:pic>
      <p:pic>
        <p:nvPicPr>
          <p:cNvPr id="13" name="Picture Placeholder 12" descr="A few people working in a laboratory&#10;&#10;Description automatically generated">
            <a:extLst>
              <a:ext uri="{FF2B5EF4-FFF2-40B4-BE49-F238E27FC236}">
                <a16:creationId xmlns:a16="http://schemas.microsoft.com/office/drawing/2014/main" id="{D95D395C-7416-494A-3316-0937BE53E60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/>
          <a:srcRect l="17996" r="17996"/>
          <a:stretch>
            <a:fillRect/>
          </a:stretch>
        </p:blipFill>
        <p:spPr/>
      </p:pic>
      <p:pic>
        <p:nvPicPr>
          <p:cNvPr id="17" name="Picture Placeholder 16" descr="A person in a pink suit doing a hand stand in front of a tower&#10;&#10;Description automatically generated">
            <a:extLst>
              <a:ext uri="{FF2B5EF4-FFF2-40B4-BE49-F238E27FC236}">
                <a16:creationId xmlns:a16="http://schemas.microsoft.com/office/drawing/2014/main" id="{6557E5A8-07A3-2057-6F9A-6BE98438BAE2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4"/>
          <a:srcRect l="15279" t="4772" r="20781" b="-4772"/>
          <a:stretch/>
        </p:blipFill>
        <p:spPr>
          <a:xfrm>
            <a:off x="5151412" y="5238680"/>
            <a:ext cx="1465840" cy="1289394"/>
          </a:xfrm>
        </p:spPr>
      </p:pic>
      <p:pic>
        <p:nvPicPr>
          <p:cNvPr id="35" name="Picture Placeholder 34" descr="A close-up of a branch&#10;&#10;Description automatically generated">
            <a:extLst>
              <a:ext uri="{FF2B5EF4-FFF2-40B4-BE49-F238E27FC236}">
                <a16:creationId xmlns:a16="http://schemas.microsoft.com/office/drawing/2014/main" id="{33740F31-E41F-6846-D429-06BCDB629E74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5"/>
          <a:srcRect l="28093" t="-4076" r="7899" b="4076"/>
          <a:stretch/>
        </p:blipFill>
        <p:spPr>
          <a:xfrm>
            <a:off x="3948599" y="3194928"/>
            <a:ext cx="1465840" cy="1289394"/>
          </a:xfrm>
        </p:spPr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dark - tm89027928_Win22_jx_v15" id="{6FC4CD7C-8D8C-413D-9734-DB9D2ACDF211}" vid="{3BCE2F71-642F-410D-8C9D-43A56939DC2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EC099-CA80-4E7D-B4BF-2970B26F4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A2AE28-B20A-43BD-B938-8C55A179243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21E1349-079A-46DA-8C56-B35AC6C11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150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Abadi</vt:lpstr>
      <vt:lpstr>Arial</vt:lpstr>
      <vt:lpstr>Calibri</vt:lpstr>
      <vt:lpstr>Posterama Text Black</vt:lpstr>
      <vt:lpstr>Posterama Text SemiBold</vt:lpstr>
      <vt:lpstr>Office 主题​​</vt:lpstr>
      <vt:lpstr>AT A GLANCE</vt:lpstr>
      <vt:lpstr>Introduction to  Sanofi</vt:lpstr>
      <vt:lpstr>Key Pillars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A GLANCE</dc:title>
  <dc:creator>Caio Sanchez</dc:creator>
  <cp:lastModifiedBy>Nazneen Merchant</cp:lastModifiedBy>
  <cp:revision>1</cp:revision>
  <dcterms:created xsi:type="dcterms:W3CDTF">2023-08-09T15:13:14Z</dcterms:created>
  <dcterms:modified xsi:type="dcterms:W3CDTF">2023-08-11T13:02:28Z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