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4" r:id="rId4"/>
  </p:sldMasterIdLst>
  <p:notesMasterIdLst>
    <p:notesMasterId r:id="rId8"/>
  </p:notes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ack, Bill" initials="BB" lastIdx="1" clrIdx="0">
    <p:extLst>
      <p:ext uri="{19B8F6BF-5375-455C-9EA6-DF929625EA0E}">
        <p15:presenceInfo xmlns:p15="http://schemas.microsoft.com/office/powerpoint/2012/main" userId="S-1-5-21-88542338-60571679-1143292059-18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4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0A6F5-BEBF-4D56-B554-F6D8DB059E36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F6ECA-4F6F-4CE1-A5F4-933145B21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74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CD60141-EEBD-4EC1-8E34-0344C16A1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18308" y="0"/>
            <a:ext cx="6873692" cy="6858000"/>
          </a:xfrm>
          <a:custGeom>
            <a:avLst/>
            <a:gdLst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0 w 12192000"/>
              <a:gd name="connsiteY6" fmla="*/ 0 h 6858000"/>
              <a:gd name="connsiteX7" fmla="*/ 6700 w 12192000"/>
              <a:gd name="connsiteY7" fmla="*/ 0 h 6858000"/>
              <a:gd name="connsiteX8" fmla="*/ 6700 w 12192000"/>
              <a:gd name="connsiteY8" fmla="*/ 6858000 h 6858000"/>
              <a:gd name="connsiteX9" fmla="*/ 0 w 12192000"/>
              <a:gd name="connsiteY9" fmla="*/ 6858000 h 6858000"/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11328900 w 12192000"/>
              <a:gd name="connsiteY6" fmla="*/ 0 h 6858000"/>
              <a:gd name="connsiteX7" fmla="*/ 0 w 12192000"/>
              <a:gd name="connsiteY7" fmla="*/ 6858000 h 6858000"/>
              <a:gd name="connsiteX8" fmla="*/ 6700 w 12192000"/>
              <a:gd name="connsiteY8" fmla="*/ 0 h 6858000"/>
              <a:gd name="connsiteX9" fmla="*/ 6700 w 12192000"/>
              <a:gd name="connsiteY9" fmla="*/ 6858000 h 6858000"/>
              <a:gd name="connsiteX10" fmla="*/ 0 w 12192000"/>
              <a:gd name="connsiteY10" fmla="*/ 6858000 h 6858000"/>
              <a:gd name="connsiteX0" fmla="*/ 11322200 w 12185300"/>
              <a:gd name="connsiteY0" fmla="*/ 0 h 6858000"/>
              <a:gd name="connsiteX1" fmla="*/ 12185300 w 12185300"/>
              <a:gd name="connsiteY1" fmla="*/ 0 h 6858000"/>
              <a:gd name="connsiteX2" fmla="*/ 12185300 w 12185300"/>
              <a:gd name="connsiteY2" fmla="*/ 6858000 h 6858000"/>
              <a:gd name="connsiteX3" fmla="*/ 5311608 w 12185300"/>
              <a:gd name="connsiteY3" fmla="*/ 6858000 h 6858000"/>
              <a:gd name="connsiteX4" fmla="*/ 11322197 w 12185300"/>
              <a:gd name="connsiteY4" fmla="*/ 4 h 6858000"/>
              <a:gd name="connsiteX5" fmla="*/ 11322198 w 12185300"/>
              <a:gd name="connsiteY5" fmla="*/ 2 h 6858000"/>
              <a:gd name="connsiteX6" fmla="*/ 11322200 w 12185300"/>
              <a:gd name="connsiteY6" fmla="*/ 0 h 6858000"/>
              <a:gd name="connsiteX7" fmla="*/ 0 w 12185300"/>
              <a:gd name="connsiteY7" fmla="*/ 6858000 h 6858000"/>
              <a:gd name="connsiteX8" fmla="*/ 0 w 12185300"/>
              <a:gd name="connsiteY8" fmla="*/ 0 h 6858000"/>
              <a:gd name="connsiteX9" fmla="*/ 0 w 12185300"/>
              <a:gd name="connsiteY9" fmla="*/ 6858000 h 6858000"/>
              <a:gd name="connsiteX0" fmla="*/ 6010592 w 6873692"/>
              <a:gd name="connsiteY0" fmla="*/ 0 h 6858000"/>
              <a:gd name="connsiteX1" fmla="*/ 6873692 w 6873692"/>
              <a:gd name="connsiteY1" fmla="*/ 0 h 6858000"/>
              <a:gd name="connsiteX2" fmla="*/ 6873692 w 6873692"/>
              <a:gd name="connsiteY2" fmla="*/ 6858000 h 6858000"/>
              <a:gd name="connsiteX3" fmla="*/ 0 w 6873692"/>
              <a:gd name="connsiteY3" fmla="*/ 6858000 h 6858000"/>
              <a:gd name="connsiteX4" fmla="*/ 6010589 w 6873692"/>
              <a:gd name="connsiteY4" fmla="*/ 4 h 6858000"/>
              <a:gd name="connsiteX5" fmla="*/ 6010590 w 6873692"/>
              <a:gd name="connsiteY5" fmla="*/ 2 h 6858000"/>
              <a:gd name="connsiteX6" fmla="*/ 6010592 w 6873692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lnTo>
                  <a:pt x="6010592" y="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FCBBA-905A-4FD1-BFBA-F3EE6DA26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81098"/>
            <a:ext cx="8986580" cy="2832404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8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D287E-F1C8-463F-8429-D1B5B1582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63522"/>
            <a:ext cx="8986580" cy="65031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F44ED-7973-4A99-B2CA-A8962BCE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F96F2-D6BE-49AC-A605-5AE87C3F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7FC50-B13C-4B63-AE64-F71A6EDE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75A547-BCD1-42BE-966E-53CA0AB93165}"/>
              </a:ext>
            </a:extLst>
          </p:cNvPr>
          <p:cNvCxnSpPr>
            <a:cxnSpLocks/>
          </p:cNvCxnSpPr>
          <p:nvPr/>
        </p:nvCxnSpPr>
        <p:spPr>
          <a:xfrm>
            <a:off x="1188357" y="5151666"/>
            <a:ext cx="98225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913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A3BF2-BCE9-47D7-B1C0-1F0E4936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722E9-C3E4-48AF-996A-495AE659F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9E516-382B-4845-93BF-20C16EE0D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96E16-F168-442A-843C-5D490D54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61BEA-A969-437A-BD8B-CB1B709A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8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28449-3E11-45FF-BF3A-651867603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572500" y="870625"/>
            <a:ext cx="2476499" cy="50292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0EAB0-2DFA-4CBA-86B1-1826EF523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43000" y="870625"/>
            <a:ext cx="7324928" cy="50292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2F89-E1F5-45D7-945A-8A2886C4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7E82-5FB8-4289-AD0C-0BA788E1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A4046-1A2C-41F5-A177-1C3919C20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CD6F3-88F1-4195-8395-57AA096B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8D06C-EB08-40B3-AFB3-A62F44112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3962F-B413-4C4C-A490-724DDB9E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71813-4E87-4C04-835D-76246010B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22BA3-033C-491E-A045-F0052AC1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19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19AD-2EDD-4B4F-9F9E-46A44418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709738"/>
            <a:ext cx="8520952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E5927-21D5-4EBA-A112-CAD1BD38B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4589466"/>
            <a:ext cx="8520952" cy="81326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F0D16-9D87-4D76-A5A5-534E24B7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5F387-5AAC-45D0-ABCE-B1CF4BC7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AF6FE-0006-4F40-A7FB-E0FDBADF7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5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8AADE-587E-4574-B21B-7ABDE5A2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9DA5-4DFB-4211-A58A-FFD842C27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339501"/>
            <a:ext cx="4798979" cy="35505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99F26-66AF-4614-91CE-C93A24BAC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0020" y="2339501"/>
            <a:ext cx="4798980" cy="35505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F678E-59B5-4DF9-ABCB-506B9CB7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50A53-317B-444A-9BA2-F69CDBF5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269A1-B0FB-4C8F-B6AA-0718C92D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57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2BBBF-42B2-4A5D-B145-46983A53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33272"/>
            <a:ext cx="9905999" cy="84630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4BE44-5271-4B5D-B649-35E3AF20B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2999" y="2067127"/>
            <a:ext cx="4798980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7891E-0C0A-4688-97DD-C0715E322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1" y="2864795"/>
            <a:ext cx="4798978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5EAF30-3412-49B0-93D1-596CC2695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018" y="2067127"/>
            <a:ext cx="4798981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07B9B7-F41C-4314-9F0C-BB84547FB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019" y="2864795"/>
            <a:ext cx="4798982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1587F-6AFC-4906-86EB-6B0A86EE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4BE2C5-583B-49BC-9864-B01EEF79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39B236-45F5-4CC6-8D53-A6903A1C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6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B206-0678-4577-B79F-760526A5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1322615"/>
            <a:ext cx="8175171" cy="421277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5FCB8-AFD3-4801-BBD6-9548F4CF7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6DACF8-CBC0-416B-B28E-EE18C4238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0C7421-FF49-4CE9-87D0-2B4FFE0E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6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19CBFE-15AA-4447-9F9C-D8B0BEB24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B48227-EC1E-4063-9682-891A2DB1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C6A63-C3F4-4563-A542-9A41AC94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0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00C1-FE18-461C-801C-8626C775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0"/>
            <a:ext cx="3932237" cy="1964986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4CFF3-3406-49E3-9D5A-1BE90FFA5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451" y="987425"/>
            <a:ext cx="542154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D14FF-9082-4BBA-BC7A-F4C5B7859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62464"/>
            <a:ext cx="3932237" cy="2206523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2726-EB8E-4DF7-9A1B-F03BD8C7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929BE-611C-4FE6-B0A5-E0FF9DF9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0B32-1D0E-4BCD-8850-59EA235F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3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A1460E-1069-4FCA-B04E-28F77C861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13614" y="987425"/>
            <a:ext cx="55353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38C1E-867B-4FE9-8783-9B1246AEB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57601"/>
            <a:ext cx="3932236" cy="2211388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21568-4870-46F2-9F7E-F4107020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3CC65-0E73-45A1-9D4F-3F4559B3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C58CD-9BC3-431E-A7B4-D596A7F0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68F756-D171-474C-8B1A-C818032F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1"/>
            <a:ext cx="3932236" cy="1959428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684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1C2F78B-DEE8-4195-A196-DFC51BDADFF9}"/>
              </a:ext>
            </a:extLst>
          </p:cNvPr>
          <p:cNvSpPr/>
          <p:nvPr/>
        </p:nvSpPr>
        <p:spPr>
          <a:xfrm>
            <a:off x="9749268" y="4070878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1D79D08-4BE8-4799-BE09-5078DFEE2256}"/>
              </a:ext>
            </a:extLst>
          </p:cNvPr>
          <p:cNvSpPr/>
          <p:nvPr/>
        </p:nvSpPr>
        <p:spPr>
          <a:xfrm rot="10800000">
            <a:off x="0" y="0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5D65A1-16CB-407F-993F-2A6D59BCC0C8}"/>
              </a:ext>
            </a:extLst>
          </p:cNvPr>
          <p:cNvCxnSpPr>
            <a:cxnSpLocks/>
          </p:cNvCxnSpPr>
          <p:nvPr/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A018A2-815D-41B0-A189-FDF7A5E8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5"/>
            <a:ext cx="9905999" cy="1360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FAE63-1276-4C7C-BFF5-F5DF1CDB2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332026"/>
            <a:ext cx="9905999" cy="356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80268-2D73-487C-843B-51648AE18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8157" y="6356350"/>
            <a:ext cx="30933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3CADBD16-5BFB-4D9F-9646-C75D1B53BBB6}" type="datetimeFigureOut">
              <a:rPr lang="en-US" smtClean="0"/>
              <a:pPr/>
              <a:t>8/11/2023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61E6D-D51F-4BD7-B59D-19AF17917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39591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01B1-1C93-41C2-AEE1-815DEA51B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23186" y="6356350"/>
            <a:ext cx="625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0722274-0FAA-4649-AA4E-4210F4F32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986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5" r:id="rId1"/>
    <p:sldLayoutId id="2147483834" r:id="rId2"/>
    <p:sldLayoutId id="2147483833" r:id="rId3"/>
    <p:sldLayoutId id="2147483832" r:id="rId4"/>
    <p:sldLayoutId id="2147483831" r:id="rId5"/>
    <p:sldLayoutId id="2147483830" r:id="rId6"/>
    <p:sldLayoutId id="2147483829" r:id="rId7"/>
    <p:sldLayoutId id="2147483828" r:id="rId8"/>
    <p:sldLayoutId id="2147483827" r:id="rId9"/>
    <p:sldLayoutId id="2147483826" r:id="rId10"/>
    <p:sldLayoutId id="214748382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029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8">
            <a:extLst>
              <a:ext uri="{FF2B5EF4-FFF2-40B4-BE49-F238E27FC236}">
                <a16:creationId xmlns:a16="http://schemas.microsoft.com/office/drawing/2014/main" id="{C3B0A228-9EA3-4009-A82E-9402BBC726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D79DC0-A8F5-81BF-ADD3-A3155DE02D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523" y="2910141"/>
            <a:ext cx="5232900" cy="277143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At a glance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5EBA3-416C-6B1D-FE31-64CC94EFA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2044" y="2435724"/>
            <a:ext cx="4719362" cy="2119561"/>
          </a:xfrm>
        </p:spPr>
        <p:txBody>
          <a:bodyPr anchor="b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By Gul Zehra Pirani </a:t>
            </a:r>
          </a:p>
        </p:txBody>
      </p:sp>
      <p:pic>
        <p:nvPicPr>
          <p:cNvPr id="4" name="Picture 3" descr="A close-up of a network&#10;&#10;Description automatically generated">
            <a:extLst>
              <a:ext uri="{FF2B5EF4-FFF2-40B4-BE49-F238E27FC236}">
                <a16:creationId xmlns:a16="http://schemas.microsoft.com/office/drawing/2014/main" id="{109F9AC1-665C-EF28-C292-DD98B6421F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84" r="1" b="1"/>
          <a:stretch/>
        </p:blipFill>
        <p:spPr>
          <a:xfrm>
            <a:off x="3093268" y="10"/>
            <a:ext cx="9098732" cy="6857990"/>
          </a:xfrm>
          <a:custGeom>
            <a:avLst/>
            <a:gdLst/>
            <a:ahLst/>
            <a:cxnLst/>
            <a:rect l="l" t="t" r="r" b="b"/>
            <a:pathLst>
              <a:path w="9098732" h="6858000">
                <a:moveTo>
                  <a:pt x="6010592" y="0"/>
                </a:moveTo>
                <a:lnTo>
                  <a:pt x="8235629" y="4"/>
                </a:lnTo>
                <a:cubicBezTo>
                  <a:pt x="8235629" y="3"/>
                  <a:pt x="8235630" y="3"/>
                  <a:pt x="8235630" y="2"/>
                </a:cubicBezTo>
                <a:lnTo>
                  <a:pt x="9098732" y="0"/>
                </a:lnTo>
                <a:lnTo>
                  <a:pt x="909873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close/>
              </a:path>
            </a:pathLst>
          </a:custGeom>
        </p:spPr>
      </p:pic>
      <p:sp>
        <p:nvSpPr>
          <p:cNvPr id="10" name="Freeform: Shape 10">
            <a:extLst>
              <a:ext uri="{FF2B5EF4-FFF2-40B4-BE49-F238E27FC236}">
                <a16:creationId xmlns:a16="http://schemas.microsoft.com/office/drawing/2014/main" id="{02E0C409-730D-455F-AA8F-0646ABDB1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88973" y="0"/>
            <a:ext cx="8239927" cy="6858000"/>
          </a:xfrm>
          <a:custGeom>
            <a:avLst/>
            <a:gdLst>
              <a:gd name="connsiteX0" fmla="*/ 6010593 w 8239927"/>
              <a:gd name="connsiteY0" fmla="*/ 0 h 6858000"/>
              <a:gd name="connsiteX1" fmla="*/ 8239927 w 8239927"/>
              <a:gd name="connsiteY1" fmla="*/ 0 h 6858000"/>
              <a:gd name="connsiteX2" fmla="*/ 2229335 w 8239927"/>
              <a:gd name="connsiteY2" fmla="*/ 6858000 h 6858000"/>
              <a:gd name="connsiteX3" fmla="*/ 0 w 8239927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9927" h="6858000">
                <a:moveTo>
                  <a:pt x="6010593" y="0"/>
                </a:moveTo>
                <a:lnTo>
                  <a:pt x="8239927" y="0"/>
                </a:lnTo>
                <a:lnTo>
                  <a:pt x="222933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DE6C3AFC-3C71-1414-D57D-C645003D63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54" y="1450358"/>
            <a:ext cx="4290703" cy="1978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42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A294778-47A8-4EEF-9689-F6964D44D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D2A511A-065F-489D-9CF0-FEF36143A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5318060" y="0"/>
            <a:ext cx="6885325" cy="6858000"/>
          </a:xfrm>
          <a:custGeom>
            <a:avLst/>
            <a:gdLst>
              <a:gd name="connsiteX0" fmla="*/ 4456883 w 6885325"/>
              <a:gd name="connsiteY0" fmla="*/ 6858000 h 6858000"/>
              <a:gd name="connsiteX1" fmla="*/ 0 w 6885325"/>
              <a:gd name="connsiteY1" fmla="*/ 6858000 h 6858000"/>
              <a:gd name="connsiteX2" fmla="*/ 6010592 w 6885325"/>
              <a:gd name="connsiteY2" fmla="*/ 0 h 6858000"/>
              <a:gd name="connsiteX3" fmla="*/ 6885325 w 6885325"/>
              <a:gd name="connsiteY3" fmla="*/ 0 h 6858000"/>
              <a:gd name="connsiteX4" fmla="*/ 6885325 w 6885325"/>
              <a:gd name="connsiteY4" fmla="*/ 1545581 h 6858000"/>
              <a:gd name="connsiteX5" fmla="*/ 6885324 w 6885325"/>
              <a:gd name="connsiteY5" fmla="*/ 1545582 h 6858000"/>
              <a:gd name="connsiteX6" fmla="*/ 6885324 w 6885325"/>
              <a:gd name="connsiteY6" fmla="*/ 4070877 h 6858000"/>
              <a:gd name="connsiteX7" fmla="*/ 6885325 w 6885325"/>
              <a:gd name="connsiteY7" fmla="*/ 4070876 h 6858000"/>
              <a:gd name="connsiteX8" fmla="*/ 6885325 w 6885325"/>
              <a:gd name="connsiteY8" fmla="*/ 6857999 h 6858000"/>
              <a:gd name="connsiteX9" fmla="*/ 4456884 w 6885325"/>
              <a:gd name="connsiteY9" fmla="*/ 6857999 h 6858000"/>
              <a:gd name="connsiteX0" fmla="*/ 4456884 w 6885325"/>
              <a:gd name="connsiteY0" fmla="*/ 6857999 h 6858000"/>
              <a:gd name="connsiteX1" fmla="*/ 0 w 6885325"/>
              <a:gd name="connsiteY1" fmla="*/ 6858000 h 6858000"/>
              <a:gd name="connsiteX2" fmla="*/ 6010592 w 6885325"/>
              <a:gd name="connsiteY2" fmla="*/ 0 h 6858000"/>
              <a:gd name="connsiteX3" fmla="*/ 6885325 w 6885325"/>
              <a:gd name="connsiteY3" fmla="*/ 0 h 6858000"/>
              <a:gd name="connsiteX4" fmla="*/ 6885325 w 6885325"/>
              <a:gd name="connsiteY4" fmla="*/ 1545581 h 6858000"/>
              <a:gd name="connsiteX5" fmla="*/ 6885324 w 6885325"/>
              <a:gd name="connsiteY5" fmla="*/ 1545582 h 6858000"/>
              <a:gd name="connsiteX6" fmla="*/ 6885324 w 6885325"/>
              <a:gd name="connsiteY6" fmla="*/ 4070877 h 6858000"/>
              <a:gd name="connsiteX7" fmla="*/ 6885325 w 6885325"/>
              <a:gd name="connsiteY7" fmla="*/ 4070876 h 6858000"/>
              <a:gd name="connsiteX8" fmla="*/ 6885325 w 6885325"/>
              <a:gd name="connsiteY8" fmla="*/ 6857999 h 6858000"/>
              <a:gd name="connsiteX9" fmla="*/ 4456884 w 6885325"/>
              <a:gd name="connsiteY9" fmla="*/ 6857999 h 6858000"/>
              <a:gd name="connsiteX0" fmla="*/ 6885325 w 6885325"/>
              <a:gd name="connsiteY0" fmla="*/ 6857999 h 6858000"/>
              <a:gd name="connsiteX1" fmla="*/ 0 w 6885325"/>
              <a:gd name="connsiteY1" fmla="*/ 6858000 h 6858000"/>
              <a:gd name="connsiteX2" fmla="*/ 6010592 w 6885325"/>
              <a:gd name="connsiteY2" fmla="*/ 0 h 6858000"/>
              <a:gd name="connsiteX3" fmla="*/ 6885325 w 6885325"/>
              <a:gd name="connsiteY3" fmla="*/ 0 h 6858000"/>
              <a:gd name="connsiteX4" fmla="*/ 6885325 w 6885325"/>
              <a:gd name="connsiteY4" fmla="*/ 1545581 h 6858000"/>
              <a:gd name="connsiteX5" fmla="*/ 6885324 w 6885325"/>
              <a:gd name="connsiteY5" fmla="*/ 1545582 h 6858000"/>
              <a:gd name="connsiteX6" fmla="*/ 6885324 w 6885325"/>
              <a:gd name="connsiteY6" fmla="*/ 4070877 h 6858000"/>
              <a:gd name="connsiteX7" fmla="*/ 6885325 w 6885325"/>
              <a:gd name="connsiteY7" fmla="*/ 4070876 h 6858000"/>
              <a:gd name="connsiteX8" fmla="*/ 6885325 w 6885325"/>
              <a:gd name="connsiteY8" fmla="*/ 6857999 h 6858000"/>
              <a:gd name="connsiteX0" fmla="*/ 6885325 w 6885325"/>
              <a:gd name="connsiteY0" fmla="*/ 6857999 h 6858000"/>
              <a:gd name="connsiteX1" fmla="*/ 0 w 6885325"/>
              <a:gd name="connsiteY1" fmla="*/ 6858000 h 6858000"/>
              <a:gd name="connsiteX2" fmla="*/ 6010592 w 6885325"/>
              <a:gd name="connsiteY2" fmla="*/ 0 h 6858000"/>
              <a:gd name="connsiteX3" fmla="*/ 6885325 w 6885325"/>
              <a:gd name="connsiteY3" fmla="*/ 0 h 6858000"/>
              <a:gd name="connsiteX4" fmla="*/ 6885325 w 6885325"/>
              <a:gd name="connsiteY4" fmla="*/ 1545581 h 6858000"/>
              <a:gd name="connsiteX5" fmla="*/ 6885324 w 6885325"/>
              <a:gd name="connsiteY5" fmla="*/ 1545582 h 6858000"/>
              <a:gd name="connsiteX6" fmla="*/ 6885324 w 6885325"/>
              <a:gd name="connsiteY6" fmla="*/ 4070877 h 6858000"/>
              <a:gd name="connsiteX7" fmla="*/ 6885325 w 6885325"/>
              <a:gd name="connsiteY7" fmla="*/ 6857999 h 6858000"/>
              <a:gd name="connsiteX0" fmla="*/ 6885325 w 6885325"/>
              <a:gd name="connsiteY0" fmla="*/ 6857999 h 6858000"/>
              <a:gd name="connsiteX1" fmla="*/ 0 w 6885325"/>
              <a:gd name="connsiteY1" fmla="*/ 6858000 h 6858000"/>
              <a:gd name="connsiteX2" fmla="*/ 6010592 w 6885325"/>
              <a:gd name="connsiteY2" fmla="*/ 0 h 6858000"/>
              <a:gd name="connsiteX3" fmla="*/ 6885325 w 6885325"/>
              <a:gd name="connsiteY3" fmla="*/ 0 h 6858000"/>
              <a:gd name="connsiteX4" fmla="*/ 6885325 w 6885325"/>
              <a:gd name="connsiteY4" fmla="*/ 1545581 h 6858000"/>
              <a:gd name="connsiteX5" fmla="*/ 6885324 w 6885325"/>
              <a:gd name="connsiteY5" fmla="*/ 1545582 h 6858000"/>
              <a:gd name="connsiteX6" fmla="*/ 6885325 w 6885325"/>
              <a:gd name="connsiteY6" fmla="*/ 6857999 h 6858000"/>
              <a:gd name="connsiteX0" fmla="*/ 6885325 w 6885325"/>
              <a:gd name="connsiteY0" fmla="*/ 6857999 h 6858000"/>
              <a:gd name="connsiteX1" fmla="*/ 0 w 6885325"/>
              <a:gd name="connsiteY1" fmla="*/ 6858000 h 6858000"/>
              <a:gd name="connsiteX2" fmla="*/ 6010592 w 6885325"/>
              <a:gd name="connsiteY2" fmla="*/ 0 h 6858000"/>
              <a:gd name="connsiteX3" fmla="*/ 6885325 w 6885325"/>
              <a:gd name="connsiteY3" fmla="*/ 0 h 6858000"/>
              <a:gd name="connsiteX4" fmla="*/ 6885325 w 6885325"/>
              <a:gd name="connsiteY4" fmla="*/ 1545581 h 6858000"/>
              <a:gd name="connsiteX5" fmla="*/ 6885325 w 6885325"/>
              <a:gd name="connsiteY5" fmla="*/ 6857999 h 6858000"/>
              <a:gd name="connsiteX0" fmla="*/ 6885325 w 6885325"/>
              <a:gd name="connsiteY0" fmla="*/ 6857999 h 6858000"/>
              <a:gd name="connsiteX1" fmla="*/ 0 w 6885325"/>
              <a:gd name="connsiteY1" fmla="*/ 6858000 h 6858000"/>
              <a:gd name="connsiteX2" fmla="*/ 6010592 w 6885325"/>
              <a:gd name="connsiteY2" fmla="*/ 0 h 6858000"/>
              <a:gd name="connsiteX3" fmla="*/ 6885325 w 6885325"/>
              <a:gd name="connsiteY3" fmla="*/ 0 h 6858000"/>
              <a:gd name="connsiteX4" fmla="*/ 6885325 w 6885325"/>
              <a:gd name="connsiteY4" fmla="*/ 68579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5325" h="6858000">
                <a:moveTo>
                  <a:pt x="6885325" y="6857999"/>
                </a:moveTo>
                <a:lnTo>
                  <a:pt x="0" y="6858000"/>
                </a:lnTo>
                <a:lnTo>
                  <a:pt x="6010592" y="0"/>
                </a:lnTo>
                <a:lnTo>
                  <a:pt x="6885325" y="0"/>
                </a:lnTo>
                <a:lnTo>
                  <a:pt x="6885325" y="6857999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F626582-88CC-4CA0-8BC6-94550FF9E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1317267" cy="6858000"/>
          </a:xfrm>
          <a:custGeom>
            <a:avLst/>
            <a:gdLst>
              <a:gd name="connsiteX0" fmla="*/ 0 w 11317267"/>
              <a:gd name="connsiteY0" fmla="*/ 0 h 6858000"/>
              <a:gd name="connsiteX1" fmla="*/ 11317267 w 11317267"/>
              <a:gd name="connsiteY1" fmla="*/ 0 h 6858000"/>
              <a:gd name="connsiteX2" fmla="*/ 5306679 w 11317267"/>
              <a:gd name="connsiteY2" fmla="*/ 6857996 h 6858000"/>
              <a:gd name="connsiteX3" fmla="*/ 5306677 w 11317267"/>
              <a:gd name="connsiteY3" fmla="*/ 6857998 h 6858000"/>
              <a:gd name="connsiteX4" fmla="*/ 5306675 w 11317267"/>
              <a:gd name="connsiteY4" fmla="*/ 6858000 h 6858000"/>
              <a:gd name="connsiteX5" fmla="*/ 0 w 11317267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17267" h="6858000">
                <a:moveTo>
                  <a:pt x="0" y="0"/>
                </a:moveTo>
                <a:lnTo>
                  <a:pt x="11317267" y="0"/>
                </a:lnTo>
                <a:lnTo>
                  <a:pt x="5306679" y="6857996"/>
                </a:lnTo>
                <a:cubicBezTo>
                  <a:pt x="5306679" y="6857997"/>
                  <a:pt x="5306677" y="6857997"/>
                  <a:pt x="5306677" y="6857998"/>
                </a:cubicBezTo>
                <a:lnTo>
                  <a:pt x="530667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C1E93B-778B-EB11-56D8-B1B1BB49E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391" y="-299202"/>
            <a:ext cx="7492285" cy="1360898"/>
          </a:xfrm>
        </p:spPr>
        <p:txBody>
          <a:bodyPr>
            <a:normAutofit/>
          </a:bodyPr>
          <a:lstStyle/>
          <a:p>
            <a:r>
              <a:rPr lang="en-US" u="sng" dirty="0"/>
              <a:t>Purpose &amp; Industry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DE3BC-EE61-C862-C569-B5DE4AF8C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390" y="675407"/>
            <a:ext cx="5115812" cy="3653035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" pitchFamily="2" charset="0"/>
              </a:rPr>
              <a:t> Sanofi is an Advanced Healthcare Organization.</a:t>
            </a:r>
          </a:p>
          <a:p>
            <a:r>
              <a:rPr lang="en-US" sz="2400" dirty="0">
                <a:latin typeface="Times" pitchFamily="2" charset="0"/>
              </a:rPr>
              <a:t>Their goal is to work toward scientific discoveries that will enhance people's lives</a:t>
            </a:r>
          </a:p>
        </p:txBody>
      </p:sp>
      <p:pic>
        <p:nvPicPr>
          <p:cNvPr id="7" name="Graphic 6" descr="Stethoscope">
            <a:extLst>
              <a:ext uri="{FF2B5EF4-FFF2-40B4-BE49-F238E27FC236}">
                <a16:creationId xmlns:a16="http://schemas.microsoft.com/office/drawing/2014/main" id="{EC0DE1A0-AE9F-6FBF-2491-A7E1AF542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52550" y="3428999"/>
            <a:ext cx="2785533" cy="278553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1F370DC-B30D-806F-6661-66E6EBD55DAC}"/>
              </a:ext>
            </a:extLst>
          </p:cNvPr>
          <p:cNvSpPr txBox="1"/>
          <p:nvPr/>
        </p:nvSpPr>
        <p:spPr>
          <a:xfrm>
            <a:off x="427395" y="3160571"/>
            <a:ext cx="51158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/>
              <a:t>Products </a:t>
            </a:r>
            <a:r>
              <a:rPr lang="en-US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055EEF-69EF-B27C-8D91-D6F8B7AB0282}"/>
              </a:ext>
            </a:extLst>
          </p:cNvPr>
          <p:cNvSpPr txBox="1"/>
          <p:nvPr/>
        </p:nvSpPr>
        <p:spPr>
          <a:xfrm>
            <a:off x="230389" y="3912948"/>
            <a:ext cx="41847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" pitchFamily="2" charset="0"/>
              </a:rPr>
              <a:t>Sanofi</a:t>
            </a:r>
            <a:r>
              <a:rPr lang="en-US" sz="2400" u="none" strike="noStrike" dirty="0">
                <a:effectLst/>
                <a:latin typeface="Times" pitchFamily="2" charset="0"/>
              </a:rPr>
              <a:t> has extensive lines of prescription medicines, vaccines, and consumer health products.  </a:t>
            </a:r>
          </a:p>
          <a:p>
            <a:endParaRPr lang="en-US" sz="2400" dirty="0">
              <a:latin typeface="Times" pitchFamily="2" charset="0"/>
            </a:endParaRPr>
          </a:p>
        </p:txBody>
      </p:sp>
      <p:sp>
        <p:nvSpPr>
          <p:cNvPr id="13" name="Minus 12">
            <a:extLst>
              <a:ext uri="{FF2B5EF4-FFF2-40B4-BE49-F238E27FC236}">
                <a16:creationId xmlns:a16="http://schemas.microsoft.com/office/drawing/2014/main" id="{3A1B3DB2-5F18-D6A5-2C5B-003C3F698D2E}"/>
              </a:ext>
            </a:extLst>
          </p:cNvPr>
          <p:cNvSpPr/>
          <p:nvPr/>
        </p:nvSpPr>
        <p:spPr>
          <a:xfrm>
            <a:off x="-1336383" y="3024082"/>
            <a:ext cx="11051883" cy="9199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D2283BA-B74F-C94C-1F0A-A611ABA32B91}"/>
              </a:ext>
            </a:extLst>
          </p:cNvPr>
          <p:cNvSpPr txBox="1"/>
          <p:nvPr/>
        </p:nvSpPr>
        <p:spPr>
          <a:xfrm>
            <a:off x="230390" y="5297942"/>
            <a:ext cx="54416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dirty="0">
              <a:latin typeface="Times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none" strike="noStrike" dirty="0">
                <a:effectLst/>
                <a:latin typeface="Times" pitchFamily="2" charset="0"/>
              </a:rPr>
              <a:t> Their best-selling pharmaceutical </a:t>
            </a:r>
            <a:r>
              <a:rPr lang="en-US" sz="2400" dirty="0">
                <a:latin typeface="Times" pitchFamily="2" charset="0"/>
              </a:rPr>
              <a:t>p</a:t>
            </a:r>
            <a:r>
              <a:rPr lang="en-US" sz="2400" u="none" strike="noStrike" dirty="0">
                <a:effectLst/>
                <a:latin typeface="Times" pitchFamily="2" charset="0"/>
              </a:rPr>
              <a:t>roduct currently is Lantus.</a:t>
            </a:r>
          </a:p>
        </p:txBody>
      </p:sp>
    </p:spTree>
    <p:extLst>
      <p:ext uri="{BB962C8B-B14F-4D97-AF65-F5344CB8AC3E}">
        <p14:creationId xmlns:p14="http://schemas.microsoft.com/office/powerpoint/2010/main" val="2024112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7D336-F93D-D73E-90EC-D5DC3C932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9573" y="234986"/>
            <a:ext cx="9905999" cy="136089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Career Opportunities at </a:t>
            </a:r>
          </a:p>
        </p:txBody>
      </p:sp>
      <p:pic>
        <p:nvPicPr>
          <p:cNvPr id="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6A5A94B9-6FE0-94D6-3326-809489C010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259" y="59976"/>
            <a:ext cx="3330627" cy="153590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ADE7576-D78A-1C9E-1AF6-270D4E0978E6}"/>
              </a:ext>
            </a:extLst>
          </p:cNvPr>
          <p:cNvSpPr txBox="1"/>
          <p:nvPr/>
        </p:nvSpPr>
        <p:spPr>
          <a:xfrm>
            <a:off x="1712686" y="1676168"/>
            <a:ext cx="8864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 Sanofi operates in over 70 countries worldwide, providing numerous career opportunities 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Sanofi US &amp; Canada offers a university recruitment program for graduate &amp; undergraduate students including: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Co-ops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 Internships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 Full time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E27849-5FED-139D-7FB7-3CF9DA9E0E09}"/>
              </a:ext>
            </a:extLst>
          </p:cNvPr>
          <p:cNvSpPr txBox="1"/>
          <p:nvPr/>
        </p:nvSpPr>
        <p:spPr>
          <a:xfrm>
            <a:off x="1712686" y="4883725"/>
            <a:ext cx="8389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solidFill>
                  <a:schemeClr val="bg2"/>
                </a:solidFill>
              </a:rPr>
              <a:t> Sanofi and RVCC staff members have created an organized mentorship program for students and an exciting opportunity for Sanofi mentors.</a:t>
            </a:r>
          </a:p>
        </p:txBody>
      </p:sp>
    </p:spTree>
    <p:extLst>
      <p:ext uri="{BB962C8B-B14F-4D97-AF65-F5344CB8AC3E}">
        <p14:creationId xmlns:p14="http://schemas.microsoft.com/office/powerpoint/2010/main" val="28880026"/>
      </p:ext>
    </p:extLst>
  </p:cSld>
  <p:clrMapOvr>
    <a:masterClrMapping/>
  </p:clrMapOvr>
</p:sld>
</file>

<file path=ppt/theme/theme1.xml><?xml version="1.0" encoding="utf-8"?>
<a:theme xmlns:a="http://schemas.openxmlformats.org/drawingml/2006/main" name="RegattaVTI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Walbaum Display">
      <a:majorFont>
        <a:latin typeface="Walbaum Display"/>
        <a:ea typeface=""/>
        <a:cs typeface=""/>
      </a:majorFont>
      <a:minorFont>
        <a:latin typeface="Walbaum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attaVTI" id="{FFC3BCE5-6357-41D1-8E67-3F85B69D7E86}" vid="{893A6374-FE17-48E5-8B62-678C1B11AA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445059232D814789D8178BE43ABA09" ma:contentTypeVersion="10" ma:contentTypeDescription="Create a new document." ma:contentTypeScope="" ma:versionID="d62ebfaa25bab52a819382bdcb99fe11">
  <xsd:schema xmlns:xsd="http://www.w3.org/2001/XMLSchema" xmlns:xs="http://www.w3.org/2001/XMLSchema" xmlns:p="http://schemas.microsoft.com/office/2006/metadata/properties" xmlns:ns3="dca03fc7-1f30-4f4e-9ee1-43e64ae7563c" targetNamespace="http://schemas.microsoft.com/office/2006/metadata/properties" ma:root="true" ma:fieldsID="f1027621711a89f7b05207f8991d978e" ns3:_="">
    <xsd:import namespace="dca03fc7-1f30-4f4e-9ee1-43e64ae756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a03fc7-1f30-4f4e-9ee1-43e64ae756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E8AD4A-7DBA-4386-9817-292D3E6EFF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3E8678-78D6-4D1F-BAD3-43EF7FB5D096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dca03fc7-1f30-4f4e-9ee1-43e64ae7563c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B65ED64-5A62-4FE4-B369-F85FF95D46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a03fc7-1f30-4f4e-9ee1-43e64ae756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{4C5DEA13-3685-8F4D-8E59-EBDF14D03729}tf10001119</Template>
  <TotalTime>232556</TotalTime>
  <Words>117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</vt:lpstr>
      <vt:lpstr>Walbaum Display</vt:lpstr>
      <vt:lpstr>Wingdings</vt:lpstr>
      <vt:lpstr>RegattaVTI</vt:lpstr>
      <vt:lpstr> At a glance </vt:lpstr>
      <vt:lpstr>Purpose &amp; Industry </vt:lpstr>
      <vt:lpstr>Career Opportunities at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Black, Bill</dc:creator>
  <cp:lastModifiedBy>Nazneen Merchant</cp:lastModifiedBy>
  <cp:revision>630</cp:revision>
  <cp:lastPrinted>2023-08-10T05:00:24Z</cp:lastPrinted>
  <dcterms:created xsi:type="dcterms:W3CDTF">2020-10-14T16:02:03Z</dcterms:created>
  <dcterms:modified xsi:type="dcterms:W3CDTF">2023-08-11T13:05:03Z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0x010100CF445059232D814789D8178BE43ABA09</vt:lpwstr>
  </property>
</Properties>
</file>