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8" r:id="rId4"/>
  </p:sldMasterIdLst>
  <p:sldIdLst>
    <p:sldId id="257" r:id="rId5"/>
    <p:sldId id="258" r:id="rId6"/>
    <p:sldId id="259" r:id="rId7"/>
    <p:sldId id="260" r:id="rId8"/>
    <p:sldId id="261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A8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3" autoAdjust="0"/>
    <p:restoredTop sz="94660"/>
  </p:normalViewPr>
  <p:slideViewPr>
    <p:cSldViewPr snapToGrid="0">
      <p:cViewPr>
        <p:scale>
          <a:sx n="83" d="100"/>
          <a:sy n="83" d="100"/>
        </p:scale>
        <p:origin x="1296" y="8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8/9/23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80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8/9/23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877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8/9/23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108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8/9/23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057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8/9/23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405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8/9/23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220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8/9/23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58991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8/9/23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50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8/9/23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919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EA474-078D-4E9B-9B14-09A87B19DC46}" type="datetime1">
              <a:rPr lang="en-US" smtClean="0"/>
              <a:t>8/9/23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778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8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4907D986-8816-4272-A432-0437A28A9828}" type="datetime1">
              <a:rPr lang="en-US" smtClean="0"/>
              <a:t>8/9/23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093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62D6E202-B606-4609-B914-27C9371A1F6D}" type="datetime1">
              <a:rPr lang="en-US" smtClean="0"/>
              <a:t>8/9/23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606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10.jpg"/><Relationship Id="rId3" Type="http://schemas.openxmlformats.org/officeDocument/2006/relationships/hyperlink" Target="https://www.frontiersin.org/articles/10.3389/fphar.2020.00733/full" TargetMode="External"/><Relationship Id="rId7" Type="http://schemas.openxmlformats.org/officeDocument/2006/relationships/hyperlink" Target="https://creativecommons.org/licenses/by-sa/3.0/" TargetMode="External"/><Relationship Id="rId12" Type="http://schemas.openxmlformats.org/officeDocument/2006/relationships/hyperlink" Target="https://www.wikidoc.org/index.php/Meningococcemia_history_and_symptoms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Dryvax" TargetMode="External"/><Relationship Id="rId11" Type="http://schemas.openxmlformats.org/officeDocument/2006/relationships/image" Target="../media/image9.png"/><Relationship Id="rId5" Type="http://schemas.openxmlformats.org/officeDocument/2006/relationships/image" Target="../media/image7.jpg"/><Relationship Id="rId10" Type="http://schemas.openxmlformats.org/officeDocument/2006/relationships/hyperlink" Target="https://creativecommons.org/licenses/by-nc/3.0/" TargetMode="External"/><Relationship Id="rId4" Type="http://schemas.openxmlformats.org/officeDocument/2006/relationships/hyperlink" Target="https://creativecommons.org/licenses/by/3.0/" TargetMode="External"/><Relationship Id="rId9" Type="http://schemas.openxmlformats.org/officeDocument/2006/relationships/hyperlink" Target="https://www.bmj.com/content/355/bmj.i6258" TargetMode="External"/><Relationship Id="rId14" Type="http://schemas.openxmlformats.org/officeDocument/2006/relationships/hyperlink" Target="https://blogs.lse.ac.uk/usappblog/2020/11/21/transparency-about-risks-and-consistent-messaging-may-reduce-vaccine-scepticism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hyperlink" Target="https://courses.lumenlearning.com/microbiology/chapter/structure-and-function-of-rna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D68DA-43BA-4508-8DE2-BA9BB7B2F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89754" y="639097"/>
            <a:ext cx="6253317" cy="3686015"/>
          </a:xfrm>
        </p:spPr>
        <p:txBody>
          <a:bodyPr>
            <a:normAutofit/>
          </a:bodyPr>
          <a:lstStyle/>
          <a:p>
            <a:r>
              <a:rPr lang="en-US" sz="8000" dirty="0"/>
              <a:t>Sanofi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E9CFF2-3777-4FF4-A759-8491175B0B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89753" y="4672739"/>
            <a:ext cx="6269347" cy="1021498"/>
          </a:xfrm>
        </p:spPr>
        <p:txBody>
          <a:bodyPr>
            <a:noAutofit/>
          </a:bodyPr>
          <a:lstStyle/>
          <a:p>
            <a:r>
              <a:rPr lang="en-US" sz="2800" b="0" i="0" u="none" strike="noStrike" dirty="0">
                <a:solidFill>
                  <a:schemeClr val="tx1"/>
                </a:solidFill>
                <a:effectLst/>
                <a:latin typeface="Sanofi Sans"/>
              </a:rPr>
              <a:t>Le Sanofi </a:t>
            </a:r>
            <a:r>
              <a:rPr lang="en-US" sz="2800" b="0" i="0" u="none" strike="noStrike" dirty="0" err="1">
                <a:solidFill>
                  <a:schemeClr val="tx1"/>
                </a:solidFill>
                <a:effectLst/>
                <a:latin typeface="Sanofi Sans"/>
              </a:rPr>
              <a:t>d’aujourd’hui</a:t>
            </a:r>
            <a:r>
              <a:rPr lang="en-US" sz="2800" b="0" i="0" u="none" strike="noStrike" dirty="0">
                <a:solidFill>
                  <a:schemeClr val="tx1"/>
                </a:solidFill>
                <a:effectLst/>
                <a:latin typeface="Sanofi Sans"/>
              </a:rPr>
              <a:t> repose </a:t>
            </a:r>
            <a:r>
              <a:rPr lang="en-US" sz="2800" b="0" i="0" u="none" strike="noStrike" dirty="0" err="1">
                <a:solidFill>
                  <a:schemeClr val="tx1"/>
                </a:solidFill>
                <a:effectLst/>
                <a:latin typeface="Sanofi Sans"/>
              </a:rPr>
              <a:t>sur</a:t>
            </a:r>
            <a:r>
              <a:rPr lang="en-US" sz="2800" b="0" i="0" u="none" strike="noStrike" dirty="0">
                <a:solidFill>
                  <a:schemeClr val="tx1"/>
                </a:solidFill>
                <a:effectLst/>
                <a:latin typeface="Sanofi Sans"/>
              </a:rPr>
              <a:t> </a:t>
            </a:r>
            <a:r>
              <a:rPr lang="en-US" sz="2800" b="0" i="0" u="none" strike="noStrike" dirty="0" err="1">
                <a:solidFill>
                  <a:schemeClr val="tx1"/>
                </a:solidFill>
                <a:effectLst/>
                <a:latin typeface="Sanofi Sans"/>
              </a:rPr>
              <a:t>l’héritage</a:t>
            </a:r>
            <a:r>
              <a:rPr lang="en-US" sz="2800" b="0" i="0" u="none" strike="noStrike" dirty="0">
                <a:solidFill>
                  <a:schemeClr val="tx1"/>
                </a:solidFill>
                <a:effectLst/>
                <a:latin typeface="Sanofi Sans"/>
              </a:rPr>
              <a:t> de transformer l’impossible en possible pour les </a:t>
            </a:r>
            <a:r>
              <a:rPr lang="en-US" sz="2800" b="0" i="0" u="none" strike="noStrike" dirty="0" err="1">
                <a:solidFill>
                  <a:schemeClr val="tx1"/>
                </a:solidFill>
                <a:effectLst/>
                <a:latin typeface="Sanofi Sans"/>
              </a:rPr>
              <a:t>personnes</a:t>
            </a:r>
            <a:r>
              <a:rPr lang="en-US" sz="2800" b="0" i="0" u="none" strike="noStrike" dirty="0">
                <a:solidFill>
                  <a:schemeClr val="tx1"/>
                </a:solidFill>
                <a:effectLst/>
                <a:latin typeface="Sanofi Sans"/>
              </a:rPr>
              <a:t> et les </a:t>
            </a:r>
            <a:r>
              <a:rPr lang="en-US" sz="2800" b="0" i="0" u="none" strike="noStrike" dirty="0" err="1">
                <a:solidFill>
                  <a:schemeClr val="tx1"/>
                </a:solidFill>
                <a:effectLst/>
                <a:latin typeface="Sanofi Sans"/>
              </a:rPr>
              <a:t>communautés</a:t>
            </a:r>
            <a:r>
              <a:rPr lang="en-US" sz="2800" b="0" i="0" u="none" strike="noStrike" dirty="0">
                <a:solidFill>
                  <a:schemeClr val="tx1"/>
                </a:solidFill>
                <a:effectLst/>
                <a:latin typeface="Sanofi Sans"/>
              </a:rPr>
              <a:t> du </a:t>
            </a:r>
            <a:r>
              <a:rPr lang="en-US" sz="2800" b="0" i="0" u="none" strike="noStrike" dirty="0" err="1">
                <a:solidFill>
                  <a:schemeClr val="tx1"/>
                </a:solidFill>
                <a:effectLst/>
                <a:latin typeface="Sanofi Sans"/>
              </a:rPr>
              <a:t>monde</a:t>
            </a:r>
            <a:r>
              <a:rPr lang="en-US" sz="2800" b="0" i="0" u="none" strike="noStrike" dirty="0">
                <a:solidFill>
                  <a:schemeClr val="tx1"/>
                </a:solidFill>
                <a:effectLst/>
                <a:latin typeface="Sanofi Sans"/>
              </a:rPr>
              <a:t> </a:t>
            </a:r>
            <a:r>
              <a:rPr lang="en-US" sz="2800" b="0" i="0" u="none" strike="noStrike" dirty="0" err="1">
                <a:solidFill>
                  <a:schemeClr val="tx1"/>
                </a:solidFill>
                <a:effectLst/>
                <a:latin typeface="Sanofi Sans"/>
              </a:rPr>
              <a:t>entier</a:t>
            </a:r>
            <a:r>
              <a:rPr lang="en-US" sz="2800" b="0" i="0" u="none" strike="noStrike" dirty="0">
                <a:solidFill>
                  <a:schemeClr val="tx1"/>
                </a:solidFill>
                <a:effectLst/>
                <a:latin typeface="Sanofi Sans"/>
              </a:rPr>
              <a:t>.</a:t>
            </a:r>
            <a:endParaRPr lang="en-US" sz="2800" baseline="30000" dirty="0">
              <a:solidFill>
                <a:schemeClr val="tx1"/>
              </a:solidFill>
            </a:endParaRPr>
          </a:p>
        </p:txBody>
      </p:sp>
      <p:pic>
        <p:nvPicPr>
          <p:cNvPr id="5" name="Picture 4" descr="A picture containing building, sitting, bench, side&#10;&#10;Description automatically generated">
            <a:extLst>
              <a:ext uri="{FF2B5EF4-FFF2-40B4-BE49-F238E27FC236}">
                <a16:creationId xmlns:a16="http://schemas.microsoft.com/office/drawing/2014/main" id="{282CF6DD-7FE8-4063-9551-1B7BBCE92A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"/>
            <a:ext cx="463531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7378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2EA78-AEB3-469B-9025-3B17201A45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394" y="966522"/>
            <a:ext cx="4839915" cy="74235"/>
          </a:xfrm>
        </p:spPr>
        <p:txBody>
          <a:bodyPr anchor="ctr">
            <a:normAutofit fontScale="90000"/>
          </a:bodyPr>
          <a:lstStyle/>
          <a:p>
            <a:pPr lvl="0"/>
            <a:r>
              <a:rPr lang="en-US" sz="4800" i="1" dirty="0">
                <a:solidFill>
                  <a:schemeClr val="tx1"/>
                </a:solidFill>
              </a:rPr>
              <a:t>Swift History: </a:t>
            </a:r>
            <a:br>
              <a:rPr lang="en-US" sz="4800" i="1" dirty="0">
                <a:solidFill>
                  <a:schemeClr val="tx1"/>
                </a:solidFill>
              </a:rPr>
            </a:br>
            <a:br>
              <a:rPr lang="en-US" sz="4800" i="1" dirty="0">
                <a:solidFill>
                  <a:schemeClr val="tx1"/>
                </a:solidFill>
              </a:rPr>
            </a:br>
            <a:endParaRPr lang="en-US" sz="3600" i="1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5E1F2F-E259-4EA8-9FFD-3A10AF5418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0" y="5506656"/>
            <a:ext cx="10058400" cy="11430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Curious fact: Sanofi is a subsidiary company of French firm named Elf Aquitaine.</a:t>
            </a:r>
          </a:p>
        </p:txBody>
      </p:sp>
      <p:pic>
        <p:nvPicPr>
          <p:cNvPr id="1026" name="Picture 2" descr="Laboratoires Midy, 250ème anniversaire – Pharma in Numis">
            <a:extLst>
              <a:ext uri="{FF2B5EF4-FFF2-40B4-BE49-F238E27FC236}">
                <a16:creationId xmlns:a16="http://schemas.microsoft.com/office/drawing/2014/main" id="{29A90EFD-029C-FC82-F9A3-BCFD17BAF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151" y="253739"/>
            <a:ext cx="3345084" cy="167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aboratoires Clin-Byla Pfizer – Pharma in Numis">
            <a:extLst>
              <a:ext uri="{FF2B5EF4-FFF2-40B4-BE49-F238E27FC236}">
                <a16:creationId xmlns:a16="http://schemas.microsoft.com/office/drawing/2014/main" id="{244060FB-5BA8-BFC3-6665-4D6C9B33D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916" y="256620"/>
            <a:ext cx="3345084" cy="167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anofi prévoit de supprimer jusqu'à 1 680 emplois en Europe">
            <a:extLst>
              <a:ext uri="{FF2B5EF4-FFF2-40B4-BE49-F238E27FC236}">
                <a16:creationId xmlns:a16="http://schemas.microsoft.com/office/drawing/2014/main" id="{A7A00E8A-15EB-4DB0-1E13-D9F79B4D7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96" y="1663873"/>
            <a:ext cx="5294562" cy="3530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LF Aquitaine : espoirs de la France… – Musée de la STATION-SERVICE et ...">
            <a:extLst>
              <a:ext uri="{FF2B5EF4-FFF2-40B4-BE49-F238E27FC236}">
                <a16:creationId xmlns:a16="http://schemas.microsoft.com/office/drawing/2014/main" id="{0C9A3D72-C230-DFE7-5502-D601CB6C9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817" y="3074110"/>
            <a:ext cx="5020198" cy="212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8129BA-42CD-3FA0-2BBD-FE4FECCA3AE7}"/>
              </a:ext>
            </a:extLst>
          </p:cNvPr>
          <p:cNvSpPr txBox="1"/>
          <p:nvPr/>
        </p:nvSpPr>
        <p:spPr>
          <a:xfrm>
            <a:off x="7748129" y="2322979"/>
            <a:ext cx="233910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Sanofi Ancestors</a:t>
            </a:r>
          </a:p>
        </p:txBody>
      </p:sp>
      <p:cxnSp>
        <p:nvCxnSpPr>
          <p:cNvPr id="17" name="Curved Connector 16">
            <a:extLst>
              <a:ext uri="{FF2B5EF4-FFF2-40B4-BE49-F238E27FC236}">
                <a16:creationId xmlns:a16="http://schemas.microsoft.com/office/drawing/2014/main" id="{58628138-6B50-0625-4AD8-A0C4DA2AAF73}"/>
              </a:ext>
            </a:extLst>
          </p:cNvPr>
          <p:cNvCxnSpPr>
            <a:cxnSpLocks noChangeAspect="1"/>
          </p:cNvCxnSpPr>
          <p:nvPr/>
        </p:nvCxnSpPr>
        <p:spPr>
          <a:xfrm rot="10800000">
            <a:off x="6850251" y="1901462"/>
            <a:ext cx="897880" cy="660048"/>
          </a:xfrm>
          <a:prstGeom prst="curvedConnector3">
            <a:avLst>
              <a:gd name="adj1" fmla="val 50000"/>
            </a:avLst>
          </a:prstGeom>
          <a:ln w="762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F394BFD-66F5-ACE9-0666-2A88130034DE}"/>
              </a:ext>
            </a:extLst>
          </p:cNvPr>
          <p:cNvCxnSpPr>
            <a:cxnSpLocks/>
          </p:cNvCxnSpPr>
          <p:nvPr/>
        </p:nvCxnSpPr>
        <p:spPr>
          <a:xfrm flipV="1">
            <a:off x="10231912" y="1926281"/>
            <a:ext cx="570407" cy="515481"/>
          </a:xfrm>
          <a:prstGeom prst="straightConnector1">
            <a:avLst/>
          </a:prstGeom>
          <a:ln w="76200">
            <a:headEnd w="lg" len="lg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Curved Connector 34">
            <a:extLst>
              <a:ext uri="{FF2B5EF4-FFF2-40B4-BE49-F238E27FC236}">
                <a16:creationId xmlns:a16="http://schemas.microsoft.com/office/drawing/2014/main" id="{34F103E3-4FE2-49F5-1C99-052195B740A4}"/>
              </a:ext>
            </a:extLst>
          </p:cNvPr>
          <p:cNvCxnSpPr>
            <a:cxnSpLocks/>
            <a:stCxn id="1032" idx="1"/>
          </p:cNvCxnSpPr>
          <p:nvPr/>
        </p:nvCxnSpPr>
        <p:spPr>
          <a:xfrm rot="10800000" flipV="1">
            <a:off x="5662207" y="4134118"/>
            <a:ext cx="674610" cy="1334086"/>
          </a:xfrm>
          <a:prstGeom prst="curvedConnector2">
            <a:avLst/>
          </a:prstGeom>
          <a:ln w="762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7146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4E43598-DABF-4A3C-0B3C-F37AE13B71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70076" y="844439"/>
            <a:ext cx="4060575" cy="228332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122957-94DF-D5F2-76BA-EACA0DDD2637}"/>
              </a:ext>
            </a:extLst>
          </p:cNvPr>
          <p:cNvSpPr txBox="1"/>
          <p:nvPr/>
        </p:nvSpPr>
        <p:spPr>
          <a:xfrm>
            <a:off x="1193978" y="2896933"/>
            <a:ext cx="450096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3" tooltip="https://www.frontiersin.org/articles/10.3389/fphar.2020.00733/full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4" tooltip="https://creativecommons.org/licenses/by/3.0/"/>
              </a:rPr>
              <a:t>CC BY</a:t>
            </a:r>
            <a:endParaRPr lang="en-US" sz="9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63C705C-19B1-EB30-796F-4BEAB6ECF2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114983" y="1184346"/>
            <a:ext cx="3317454" cy="25142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6555A62-832A-0097-9AD1-6E98A54569C9}"/>
              </a:ext>
            </a:extLst>
          </p:cNvPr>
          <p:cNvSpPr txBox="1"/>
          <p:nvPr/>
        </p:nvSpPr>
        <p:spPr>
          <a:xfrm>
            <a:off x="5260206" y="3313584"/>
            <a:ext cx="356837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6" tooltip="https://en.wikipedia.org/wiki/Dryvax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7" tooltip="https://creativecommons.org/licenses/by-sa/3.0/"/>
              </a:rPr>
              <a:t>CC BY-SA</a:t>
            </a:r>
            <a:endParaRPr lang="en-US" sz="9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DF1297D-ED4C-8A7C-8EB7-21DF94D1DC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414024" y="3202365"/>
            <a:ext cx="3898900" cy="31496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13E4123-6005-1653-C58D-BA30F5C297F0}"/>
              </a:ext>
            </a:extLst>
          </p:cNvPr>
          <p:cNvSpPr txBox="1"/>
          <p:nvPr/>
        </p:nvSpPr>
        <p:spPr>
          <a:xfrm>
            <a:off x="520209" y="6463184"/>
            <a:ext cx="38989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hlinkClick r:id="rId9" tooltip="https://www.bmj.com/content/355/bmj.i625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900" dirty="0">
                <a:solidFill>
                  <a:schemeClr val="bg1"/>
                </a:solidFill>
              </a:rPr>
              <a:t> by Unknown Author is licensed under </a:t>
            </a:r>
            <a:r>
              <a:rPr lang="en-US" sz="900" dirty="0">
                <a:solidFill>
                  <a:schemeClr val="bg1"/>
                </a:solidFill>
                <a:hlinkClick r:id="rId10" tooltip="https://creativecommons.org/licenses/by-nc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endParaRPr lang="en-US" sz="900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0EAAE54-3768-3D60-5CAD-8EC7D8FC84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8946293" y="1137426"/>
            <a:ext cx="3010495" cy="435231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FDAA1B9-B94E-577B-BFD2-A5215CBAA003}"/>
              </a:ext>
            </a:extLst>
          </p:cNvPr>
          <p:cNvSpPr txBox="1"/>
          <p:nvPr/>
        </p:nvSpPr>
        <p:spPr>
          <a:xfrm>
            <a:off x="8946293" y="5581310"/>
            <a:ext cx="301049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12" tooltip="https://www.wikidoc.org/index.php/Meningococcemia_history_and_symptoms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7" tooltip="https://creativecommons.org/licenses/by-sa/3.0/"/>
              </a:rPr>
              <a:t>CC BY-SA</a:t>
            </a:r>
            <a:endParaRPr lang="en-US" sz="90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1C7061C-0864-BB6D-6779-1DC4FCE5B07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4718843" y="4002996"/>
            <a:ext cx="4109734" cy="205486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14C7B4B-8DD2-5BA9-BDB8-551447D45E36}"/>
              </a:ext>
            </a:extLst>
          </p:cNvPr>
          <p:cNvSpPr txBox="1"/>
          <p:nvPr/>
        </p:nvSpPr>
        <p:spPr>
          <a:xfrm>
            <a:off x="4718843" y="6129520"/>
            <a:ext cx="434494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14" tooltip="https://blogs.lse.ac.uk/usappblog/2020/11/21/transparency-about-risks-and-consistent-messaging-may-reduce-vaccine-scepticism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10" tooltip="https://creativecommons.org/licenses/by-nc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endParaRPr lang="en-US" sz="9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285E47-1CDE-A1CA-5AEB-6100E132E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9066" y="32084"/>
            <a:ext cx="10019330" cy="989012"/>
          </a:xfrm>
        </p:spPr>
        <p:txBody>
          <a:bodyPr/>
          <a:lstStyle/>
          <a:p>
            <a:r>
              <a:rPr lang="en-US" dirty="0"/>
              <a:t>What is Sanofi known for?</a:t>
            </a:r>
          </a:p>
        </p:txBody>
      </p:sp>
    </p:spTree>
    <p:extLst>
      <p:ext uri="{BB962C8B-B14F-4D97-AF65-F5344CB8AC3E}">
        <p14:creationId xmlns:p14="http://schemas.microsoft.com/office/powerpoint/2010/main" val="6494634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Z-101: Protein Translation - e-Zyvec">
            <a:extLst>
              <a:ext uri="{FF2B5EF4-FFF2-40B4-BE49-F238E27FC236}">
                <a16:creationId xmlns:a16="http://schemas.microsoft.com/office/drawing/2014/main" id="{6E9AD46B-4993-BFFE-C989-083D34B9784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0315"/>
            <a:ext cx="5678905" cy="3473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1BE6FC-153D-7D9D-76BF-3ACB49A4B5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513097" y="715436"/>
            <a:ext cx="5838443" cy="30128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E42E62-1C04-CEFA-16DF-8A086C0F3882}"/>
              </a:ext>
            </a:extLst>
          </p:cNvPr>
          <p:cNvSpPr txBox="1"/>
          <p:nvPr/>
        </p:nvSpPr>
        <p:spPr>
          <a:xfrm>
            <a:off x="9304421" y="3972514"/>
            <a:ext cx="54543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4" tooltip="https://courses.lumenlearning.com/microbiology/chapter/structure-and-function-of-rna/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5" tooltip="https://creativecommons.org/licenses/by/3.0/"/>
              </a:rPr>
              <a:t>CC BY</a:t>
            </a:r>
            <a:endParaRPr lang="en-US" sz="900" dirty="0"/>
          </a:p>
        </p:txBody>
      </p:sp>
      <p:pic>
        <p:nvPicPr>
          <p:cNvPr id="2052" name="Picture 4" descr="Diagram showing multiple sclerosis concept 296896 Vector Art at Vecteezy">
            <a:extLst>
              <a:ext uri="{FF2B5EF4-FFF2-40B4-BE49-F238E27FC236}">
                <a16:creationId xmlns:a16="http://schemas.microsoft.com/office/drawing/2014/main" id="{63619879-1D59-F27D-B2DA-5DC024364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555" y="3728277"/>
            <a:ext cx="5524890" cy="313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0E46D3-8F97-3F84-A6EF-190B60BCD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8698" y="-32879"/>
            <a:ext cx="7676330" cy="1008155"/>
          </a:xfrm>
        </p:spPr>
        <p:txBody>
          <a:bodyPr>
            <a:normAutofit/>
          </a:bodyPr>
          <a:lstStyle/>
          <a:p>
            <a:r>
              <a:rPr lang="en-US" dirty="0"/>
              <a:t>mRNA Research at Sanofi.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45693C-F621-A610-C787-C2ADE4A4F1D1}"/>
              </a:ext>
            </a:extLst>
          </p:cNvPr>
          <p:cNvSpPr txBox="1"/>
          <p:nvPr/>
        </p:nvSpPr>
        <p:spPr>
          <a:xfrm>
            <a:off x="123986" y="4239260"/>
            <a:ext cx="333355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mRNA research and applications contribute to help neurodegenerative disorders such as multiple sclerosis, which if I were to oversimplify it, it is a neurodegenerative disease in which the immune system mistakenly attacks the nervous system</a:t>
            </a:r>
          </a:p>
        </p:txBody>
      </p:sp>
    </p:spTree>
    <p:extLst>
      <p:ext uri="{BB962C8B-B14F-4D97-AF65-F5344CB8AC3E}">
        <p14:creationId xmlns:p14="http://schemas.microsoft.com/office/powerpoint/2010/main" val="1370232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81347-F9BD-B932-D4EB-29A74820C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for paying attention.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2D6E52-CB82-DDEC-F387-3BF05B56DC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638044"/>
            <a:ext cx="7842762" cy="1763475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Let’s Connect on LinkedIn: Juan David Diaz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9862CE-D3E5-5F7E-04DF-980A3DAD8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4641" y="4342329"/>
            <a:ext cx="4262718" cy="210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83226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71C241A9-A460-4AD1-916F-25308628A5BC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7" ma:contentTypeDescription="Create a new document." ma:contentTypeScope="" ma:versionID="c6f9a84f66a9c8b9a21755b9ffafb945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27df39e3e7036dff54f89ddd5805ce72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C5A59D56-2157-4202-9D02-F44E447A241D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9DAD249-BF80-48EF-9AFB-36A11BCDC2C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F4F4D41-822D-40F2-A7AC-E4E6CB36CA7A}">
  <ds:schemaRefs>
    <ds:schemaRef ds:uri="http://schemas.microsoft.com/office/2006/metadata/properties"/>
    <ds:schemaRef ds:uri="http://www.w3.org/2000/xmlns/"/>
    <ds:schemaRef ds:uri="http://schemas.microsoft.com/sharepoint/v3"/>
    <ds:schemaRef ds:uri="http://www.w3.org/2001/XMLSchema-instance"/>
    <ds:schemaRef ds:uri="71af3243-3dd4-4a8d-8c0d-dd76da1f02a5"/>
    <ds:schemaRef ds:uri="http://schemas.microsoft.com/office/infopath/2007/PartnerControls"/>
    <ds:schemaRef ds:uri="230e9df3-be65-4c73-a93b-d1236ebd677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{9E6E6E58-6C8A-864A-9002-DB3E7766B8E8}tf10001120</Template>
  <TotalTime>58</TotalTime>
  <Words>166</Words>
  <Application>Microsoft Macintosh PowerPoint</Application>
  <PresentationFormat>Widescreen</PresentationFormat>
  <Paragraphs>16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Sanofi Sans</vt:lpstr>
      <vt:lpstr>Arial</vt:lpstr>
      <vt:lpstr>Gill Sans MT</vt:lpstr>
      <vt:lpstr>Parcel</vt:lpstr>
      <vt:lpstr>Sanofi</vt:lpstr>
      <vt:lpstr>Swift History:   </vt:lpstr>
      <vt:lpstr>What is Sanofi known for?</vt:lpstr>
      <vt:lpstr>mRNA Research at Sanofi.</vt:lpstr>
      <vt:lpstr>Thank you for paying attention.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Sanofi</dc:title>
  <dc:creator>Diaz, Juan</dc:creator>
  <cp:lastModifiedBy>Juan David Diaz</cp:lastModifiedBy>
  <cp:revision>9</cp:revision>
  <dcterms:created xsi:type="dcterms:W3CDTF">2023-08-08T03:44:31Z</dcterms:created>
  <dcterms:modified xsi:type="dcterms:W3CDTF">2023-08-09T19:33:38Z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