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05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0CC"/>
    <a:srgbClr val="2A668D"/>
    <a:srgbClr val="3088BA"/>
    <a:srgbClr val="386E91"/>
    <a:srgbClr val="023A5C"/>
    <a:srgbClr val="BABA33"/>
    <a:srgbClr val="FFFFFF"/>
    <a:srgbClr val="C8A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E30E6-8E09-3B85-07D7-A7A9ED789C09}" v="2317" dt="2024-08-08T05:23:38.518"/>
    <p1510:client id="{2AD169ED-5EDF-61DB-BB74-B4716E39054A}" v="4" dt="2024-08-08T05:55:16.126"/>
    <p1510:client id="{4B15575E-A438-4A53-25A5-B29177CC95D1}" v="18" dt="2024-08-08T05:46:18.532"/>
    <p1510:client id="{99B8C5C0-43C9-A08E-D111-EBB2608E53E1}" v="1805" dt="2024-08-07T22:12:18.175"/>
    <p1510:client id="{D9718A19-406D-011D-1C60-68950A140FF5}" v="89" dt="2024-08-08T05:40:57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5"/>
            <a:ext cx="10969752" cy="313080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8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9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9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70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2081370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65127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2" y="1895096"/>
            <a:ext cx="5387975" cy="82391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2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1" cy="82391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1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457201"/>
            <a:ext cx="4970823" cy="266020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2"/>
            <a:ext cx="5483352" cy="574400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50" y="3329989"/>
            <a:ext cx="4970823" cy="287121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7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457201"/>
            <a:ext cx="4970823" cy="266748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483352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50" y="3322708"/>
            <a:ext cx="4970823" cy="254628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6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00" kern="1200" cap="all" spc="15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00" r:id="rId1"/>
    <p:sldLayoutId id="2147486701" r:id="rId2"/>
    <p:sldLayoutId id="2147486702" r:id="rId3"/>
    <p:sldLayoutId id="2147486703" r:id="rId4"/>
    <p:sldLayoutId id="2147486704" r:id="rId5"/>
    <p:sldLayoutId id="2147486698" r:id="rId6"/>
    <p:sldLayoutId id="2147486694" r:id="rId7"/>
    <p:sldLayoutId id="2147486695" r:id="rId8"/>
    <p:sldLayoutId id="2147486696" r:id="rId9"/>
    <p:sldLayoutId id="2147486697" r:id="rId10"/>
    <p:sldLayoutId id="214748669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microsoft.com/office/2007/relationships/hdphoto" Target="../media/hdphoto5.wdp"/><Relationship Id="rId5" Type="http://schemas.openxmlformats.org/officeDocument/2006/relationships/image" Target="../media/image15.sv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n organic corner shape">
            <a:extLst>
              <a:ext uri="{FF2B5EF4-FFF2-40B4-BE49-F238E27FC236}">
                <a16:creationId xmlns:a16="http://schemas.microsoft.com/office/drawing/2014/main" id="{E9D725AC-815C-1D94-2E9D-44FF18C57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8855" y="17499"/>
            <a:ext cx="9644508" cy="7829594"/>
          </a:xfrm>
          <a:prstGeom prst="rect">
            <a:avLst/>
          </a:prstGeom>
        </p:spPr>
      </p:pic>
      <p:pic>
        <p:nvPicPr>
          <p:cNvPr id="36" name="Graphic 35" descr="An organic corner shape">
            <a:extLst>
              <a:ext uri="{FF2B5EF4-FFF2-40B4-BE49-F238E27FC236}">
                <a16:creationId xmlns:a16="http://schemas.microsoft.com/office/drawing/2014/main" id="{6604F7AF-D5EA-966B-6FA4-FD543E85E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67" y="3175823"/>
            <a:ext cx="11346633" cy="3686023"/>
          </a:xfrm>
          <a:prstGeom prst="rect">
            <a:avLst/>
          </a:prstGeom>
        </p:spPr>
      </p:pic>
      <p:pic>
        <p:nvPicPr>
          <p:cNvPr id="29" name="Graphic 28" descr="An organic corner shape">
            <a:extLst>
              <a:ext uri="{FF2B5EF4-FFF2-40B4-BE49-F238E27FC236}">
                <a16:creationId xmlns:a16="http://schemas.microsoft.com/office/drawing/2014/main" id="{236C2EF1-6B99-37BB-5198-C5A8AAD93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449109" y="-2465306"/>
            <a:ext cx="4752342" cy="9680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DF43B-21DF-A731-8FFF-BBCDA585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263" y="2640850"/>
            <a:ext cx="7280734" cy="1072028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Sabon Next LT"/>
                <a:cs typeface="Sabon Next LT"/>
              </a:rPr>
              <a:t>Sanofi at a Glance</a:t>
            </a:r>
          </a:p>
        </p:txBody>
      </p:sp>
      <p:pic>
        <p:nvPicPr>
          <p:cNvPr id="42" name="Graphic 41" descr="An organic corner shape">
            <a:extLst>
              <a:ext uri="{FF2B5EF4-FFF2-40B4-BE49-F238E27FC236}">
                <a16:creationId xmlns:a16="http://schemas.microsoft.com/office/drawing/2014/main" id="{ADC8AA9A-9522-30F0-524B-800A2677F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3192" y="-314927"/>
            <a:ext cx="3051549" cy="71707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81AD4-E2D4-E83D-7767-F24723B28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939" y="4757334"/>
            <a:ext cx="3046662" cy="33763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LUDWING S ES</a:t>
            </a:r>
            <a:r>
              <a:rPr lang="en-US" sz="2000">
                <a:solidFill>
                  <a:schemeClr val="bg1"/>
                </a:solidFill>
              </a:rPr>
              <a:t>TR</a:t>
            </a:r>
            <a:r>
              <a:rPr lang="en-US" sz="2100">
                <a:solidFill>
                  <a:schemeClr val="bg1"/>
                </a:solidFill>
              </a:rPr>
              <a:t>ADA</a:t>
            </a:r>
          </a:p>
        </p:txBody>
      </p:sp>
      <p:pic>
        <p:nvPicPr>
          <p:cNvPr id="5" name="Picture 4" descr="A group of people with thumbs up&#10;&#10;Description automatically generated">
            <a:extLst>
              <a:ext uri="{FF2B5EF4-FFF2-40B4-BE49-F238E27FC236}">
                <a16:creationId xmlns:a16="http://schemas.microsoft.com/office/drawing/2014/main" id="{9B1512C8-08D6-E33E-4083-09D18E4A6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680" y="1002986"/>
            <a:ext cx="7447642" cy="50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0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 hidden="1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72B6D96-D9A2-4E4A-8064-FCA9A1D3F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An organic corner shape">
            <a:extLst>
              <a:ext uri="{FF2B5EF4-FFF2-40B4-BE49-F238E27FC236}">
                <a16:creationId xmlns:a16="http://schemas.microsoft.com/office/drawing/2014/main" id="{B58E6D9C-89E6-C37C-0815-D9CA70238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3607"/>
            <a:ext cx="7157357" cy="4599214"/>
          </a:xfrm>
          <a:prstGeom prst="rect">
            <a:avLst/>
          </a:prstGeom>
        </p:spPr>
      </p:pic>
      <p:pic>
        <p:nvPicPr>
          <p:cNvPr id="11" name="Graphic 10" descr="An organic corner shape">
            <a:extLst>
              <a:ext uri="{FF2B5EF4-FFF2-40B4-BE49-F238E27FC236}">
                <a16:creationId xmlns:a16="http://schemas.microsoft.com/office/drawing/2014/main" id="{D83D7DBA-153F-2F9E-3B79-9011F46DA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76250"/>
            <a:ext cx="7456714" cy="639535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ADF8E3-1B35-4C33-95FB-BAAD781A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8188" y="0"/>
            <a:ext cx="2933812" cy="2750153"/>
          </a:xfrm>
          <a:custGeom>
            <a:avLst/>
            <a:gdLst>
              <a:gd name="connsiteX0" fmla="*/ 1067830 w 2933812"/>
              <a:gd name="connsiteY0" fmla="*/ 776732 h 2750153"/>
              <a:gd name="connsiteX1" fmla="*/ 1305537 w 2933812"/>
              <a:gd name="connsiteY1" fmla="*/ 842083 h 2750153"/>
              <a:gd name="connsiteX2" fmla="*/ 1421053 w 2933812"/>
              <a:gd name="connsiteY2" fmla="*/ 1397856 h 2750153"/>
              <a:gd name="connsiteX3" fmla="*/ 865267 w 2933812"/>
              <a:gd name="connsiteY3" fmla="*/ 1513301 h 2750153"/>
              <a:gd name="connsiteX4" fmla="*/ 749819 w 2933812"/>
              <a:gd name="connsiteY4" fmla="*/ 957568 h 2750153"/>
              <a:gd name="connsiteX5" fmla="*/ 836727 w 2933812"/>
              <a:gd name="connsiteY5" fmla="*/ 862679 h 2750153"/>
              <a:gd name="connsiteX6" fmla="*/ 1067830 w 2933812"/>
              <a:gd name="connsiteY6" fmla="*/ 776732 h 2750153"/>
              <a:gd name="connsiteX7" fmla="*/ 209205 w 2933812"/>
              <a:gd name="connsiteY7" fmla="*/ 551704 h 2750153"/>
              <a:gd name="connsiteX8" fmla="*/ 328901 w 2933812"/>
              <a:gd name="connsiteY8" fmla="*/ 567267 h 2750153"/>
              <a:gd name="connsiteX9" fmla="*/ 460887 w 2933812"/>
              <a:gd name="connsiteY9" fmla="*/ 878648 h 2750153"/>
              <a:gd name="connsiteX10" fmla="*/ 149506 w 2933812"/>
              <a:gd name="connsiteY10" fmla="*/ 1010633 h 2750153"/>
              <a:gd name="connsiteX11" fmla="*/ 17517 w 2933812"/>
              <a:gd name="connsiteY11" fmla="*/ 699260 h 2750153"/>
              <a:gd name="connsiteX12" fmla="*/ 97142 w 2933812"/>
              <a:gd name="connsiteY12" fmla="*/ 596577 h 2750153"/>
              <a:gd name="connsiteX13" fmla="*/ 209205 w 2933812"/>
              <a:gd name="connsiteY13" fmla="*/ 551704 h 2750153"/>
              <a:gd name="connsiteX14" fmla="*/ 603014 w 2933812"/>
              <a:gd name="connsiteY14" fmla="*/ 0 h 2750153"/>
              <a:gd name="connsiteX15" fmla="*/ 2933812 w 2933812"/>
              <a:gd name="connsiteY15" fmla="*/ 0 h 2750153"/>
              <a:gd name="connsiteX16" fmla="*/ 2933812 w 2933812"/>
              <a:gd name="connsiteY16" fmla="*/ 2748233 h 2750153"/>
              <a:gd name="connsiteX17" fmla="*/ 2877044 w 2933812"/>
              <a:gd name="connsiteY17" fmla="*/ 2704219 h 2750153"/>
              <a:gd name="connsiteX18" fmla="*/ 1987800 w 2933812"/>
              <a:gd name="connsiteY18" fmla="*/ 2707378 h 2750153"/>
              <a:gd name="connsiteX19" fmla="*/ 1571775 w 2933812"/>
              <a:gd name="connsiteY19" fmla="*/ 2085562 h 2750153"/>
              <a:gd name="connsiteX20" fmla="*/ 2085622 w 2933812"/>
              <a:gd name="connsiteY20" fmla="*/ 1038354 h 2750153"/>
              <a:gd name="connsiteX21" fmla="*/ 1614635 w 2933812"/>
              <a:gd name="connsiteY21" fmla="*/ 560521 h 2750153"/>
              <a:gd name="connsiteX22" fmla="*/ 825009 w 2933812"/>
              <a:gd name="connsiteY22" fmla="*/ 518839 h 2750153"/>
              <a:gd name="connsiteX23" fmla="*/ 599925 w 2933812"/>
              <a:gd name="connsiteY23" fmla="*/ 14372 h 275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33812" h="2750153">
                <a:moveTo>
                  <a:pt x="1067830" y="776732"/>
                </a:moveTo>
                <a:cubicBezTo>
                  <a:pt x="1150031" y="773119"/>
                  <a:pt x="1233332" y="794722"/>
                  <a:pt x="1305537" y="842083"/>
                </a:cubicBezTo>
                <a:cubicBezTo>
                  <a:pt x="1490941" y="963689"/>
                  <a:pt x="1542616" y="1212493"/>
                  <a:pt x="1421053" y="1397856"/>
                </a:cubicBezTo>
                <a:cubicBezTo>
                  <a:pt x="1299424" y="1583173"/>
                  <a:pt x="1050671" y="1634906"/>
                  <a:pt x="865267" y="1513301"/>
                </a:cubicBezTo>
                <a:cubicBezTo>
                  <a:pt x="679936" y="1391729"/>
                  <a:pt x="628260" y="1142925"/>
                  <a:pt x="749819" y="957568"/>
                </a:cubicBezTo>
                <a:cubicBezTo>
                  <a:pt x="773570" y="921529"/>
                  <a:pt x="802922" y="889506"/>
                  <a:pt x="836727" y="862679"/>
                </a:cubicBezTo>
                <a:cubicBezTo>
                  <a:pt x="904529" y="809175"/>
                  <a:pt x="985629" y="780345"/>
                  <a:pt x="1067830" y="776732"/>
                </a:cubicBezTo>
                <a:close/>
                <a:moveTo>
                  <a:pt x="209205" y="551704"/>
                </a:moveTo>
                <a:cubicBezTo>
                  <a:pt x="249147" y="546653"/>
                  <a:pt x="290360" y="551675"/>
                  <a:pt x="328901" y="567267"/>
                </a:cubicBezTo>
                <a:cubicBezTo>
                  <a:pt x="451346" y="616809"/>
                  <a:pt x="510410" y="756201"/>
                  <a:pt x="460887" y="878648"/>
                </a:cubicBezTo>
                <a:cubicBezTo>
                  <a:pt x="411366" y="1001087"/>
                  <a:pt x="271948" y="1060182"/>
                  <a:pt x="149506" y="1010633"/>
                </a:cubicBezTo>
                <a:cubicBezTo>
                  <a:pt x="27060" y="961092"/>
                  <a:pt x="-32003" y="821699"/>
                  <a:pt x="17517" y="699260"/>
                </a:cubicBezTo>
                <a:cubicBezTo>
                  <a:pt x="34058" y="658332"/>
                  <a:pt x="61655" y="622811"/>
                  <a:pt x="97142" y="596577"/>
                </a:cubicBezTo>
                <a:cubicBezTo>
                  <a:pt x="130594" y="571878"/>
                  <a:pt x="169264" y="556754"/>
                  <a:pt x="209205" y="551704"/>
                </a:cubicBezTo>
                <a:close/>
                <a:moveTo>
                  <a:pt x="603014" y="0"/>
                </a:moveTo>
                <a:lnTo>
                  <a:pt x="2933812" y="0"/>
                </a:lnTo>
                <a:lnTo>
                  <a:pt x="2933812" y="2748233"/>
                </a:lnTo>
                <a:lnTo>
                  <a:pt x="2877044" y="2704219"/>
                </a:lnTo>
                <a:cubicBezTo>
                  <a:pt x="2590402" y="2543052"/>
                  <a:pt x="2331640" y="2859871"/>
                  <a:pt x="1987800" y="2707378"/>
                </a:cubicBezTo>
                <a:cubicBezTo>
                  <a:pt x="1763640" y="2607782"/>
                  <a:pt x="1580044" y="2342268"/>
                  <a:pt x="1571775" y="2085562"/>
                </a:cubicBezTo>
                <a:cubicBezTo>
                  <a:pt x="1556983" y="1612648"/>
                  <a:pt x="2147977" y="1430482"/>
                  <a:pt x="2085622" y="1038354"/>
                </a:cubicBezTo>
                <a:cubicBezTo>
                  <a:pt x="2048252" y="804151"/>
                  <a:pt x="1799013" y="625551"/>
                  <a:pt x="1614635" y="560521"/>
                </a:cubicBezTo>
                <a:cubicBezTo>
                  <a:pt x="1263737" y="436354"/>
                  <a:pt x="1061091" y="667936"/>
                  <a:pt x="825009" y="518839"/>
                </a:cubicBezTo>
                <a:cubicBezTo>
                  <a:pt x="671642" y="421917"/>
                  <a:pt x="576178" y="209445"/>
                  <a:pt x="599925" y="14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Graphic 4" descr="An organic corner shape">
            <a:extLst>
              <a:ext uri="{FF2B5EF4-FFF2-40B4-BE49-F238E27FC236}">
                <a16:creationId xmlns:a16="http://schemas.microsoft.com/office/drawing/2014/main" id="{98118870-7AEB-A785-F69E-AEEE250A6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7107" y="-1549830"/>
            <a:ext cx="9484893" cy="84078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239796-0743-ADC0-0DAA-3B40C302D4CC}"/>
              </a:ext>
            </a:extLst>
          </p:cNvPr>
          <p:cNvSpPr/>
          <p:nvPr/>
        </p:nvSpPr>
        <p:spPr>
          <a:xfrm>
            <a:off x="212272" y="4697187"/>
            <a:ext cx="4942112" cy="1975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21B478DB-AE62-42E8-6EE2-73D0D8F6B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125580" y="-19282"/>
            <a:ext cx="10066421" cy="77830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9F596-F64C-A4D5-3867-1CBAFC0B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86" y="4695892"/>
            <a:ext cx="4415195" cy="1977360"/>
          </a:xfrm>
        </p:spPr>
        <p:txBody>
          <a:bodyPr anchor="b">
            <a:normAutofit/>
          </a:bodyPr>
          <a:lstStyle/>
          <a:p>
            <a:pPr algn="ctr"/>
            <a:r>
              <a:rPr lang="en-US" sz="1800">
                <a:solidFill>
                  <a:srgbClr val="023A5C"/>
                </a:solidFill>
                <a:latin typeface="Sabon Next LT"/>
                <a:ea typeface="+mn-lt"/>
                <a:cs typeface="+mn-lt"/>
              </a:rPr>
              <a:t>Sanofi is a global healthcare company focusing on blending cutting-edge science with global health impact, by providing valuable innovations to improving health and developing a better world for millions. </a:t>
            </a:r>
            <a:endParaRPr lang="en-US" sz="1800">
              <a:solidFill>
                <a:srgbClr val="023A5C"/>
              </a:solidFill>
              <a:latin typeface="Sabon Next LT"/>
              <a:cs typeface="Sabon Next 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B7DB46-6800-50C3-80D3-FF72CAAE9929}"/>
              </a:ext>
            </a:extLst>
          </p:cNvPr>
          <p:cNvSpPr/>
          <p:nvPr/>
        </p:nvSpPr>
        <p:spPr>
          <a:xfrm>
            <a:off x="652180" y="348781"/>
            <a:ext cx="5199363" cy="3309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410D5-E4D1-138A-1739-E677E86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69" y="935098"/>
            <a:ext cx="5350232" cy="1572676"/>
          </a:xfrm>
        </p:spPr>
        <p:txBody>
          <a:bodyPr>
            <a:noAutofit/>
          </a:bodyPr>
          <a:lstStyle/>
          <a:p>
            <a:r>
              <a:rPr lang="en-US" sz="6000">
                <a:solidFill>
                  <a:srgbClr val="023A5C"/>
                </a:solidFill>
                <a:latin typeface="Sabon Next LT"/>
                <a:cs typeface="Posterama"/>
              </a:rPr>
              <a:t>What </a:t>
            </a:r>
            <a:r>
              <a:rPr lang="en-US" sz="6000">
                <a:solidFill>
                  <a:srgbClr val="3088BA"/>
                </a:solidFill>
                <a:latin typeface="Sabon Next LT"/>
                <a:cs typeface="Posterama"/>
              </a:rPr>
              <a:t>is</a:t>
            </a:r>
            <a:r>
              <a:rPr lang="en-US" sz="6000">
                <a:solidFill>
                  <a:srgbClr val="023A5C"/>
                </a:solidFill>
                <a:latin typeface="Sabon Next LT"/>
                <a:cs typeface="Posterama"/>
              </a:rPr>
              <a:t> </a:t>
            </a:r>
            <a:r>
              <a:rPr lang="en-US" sz="6000">
                <a:solidFill>
                  <a:srgbClr val="00B0F0"/>
                </a:solidFill>
                <a:latin typeface="Sabon Next LT"/>
                <a:cs typeface="Posterama"/>
              </a:rPr>
              <a:t>Sanofi?</a:t>
            </a:r>
            <a:endParaRPr lang="en-US" sz="6000">
              <a:solidFill>
                <a:srgbClr val="00B0F0"/>
              </a:solidFill>
              <a:latin typeface="Sabon Next LT"/>
              <a:cs typeface="Sabon Next 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57AAEE-71F0-6EC6-8099-53817A36A558}"/>
              </a:ext>
            </a:extLst>
          </p:cNvPr>
          <p:cNvSpPr/>
          <p:nvPr/>
        </p:nvSpPr>
        <p:spPr>
          <a:xfrm>
            <a:off x="6408617" y="2014639"/>
            <a:ext cx="238665" cy="281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07950C-C99B-0317-9059-A2AC748F4DCA}"/>
              </a:ext>
            </a:extLst>
          </p:cNvPr>
          <p:cNvSpPr/>
          <p:nvPr/>
        </p:nvSpPr>
        <p:spPr>
          <a:xfrm>
            <a:off x="6821585" y="2227815"/>
            <a:ext cx="238665" cy="281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question mark on a white background&#10;&#10;Description automatically generated">
            <a:extLst>
              <a:ext uri="{FF2B5EF4-FFF2-40B4-BE49-F238E27FC236}">
                <a16:creationId xmlns:a16="http://schemas.microsoft.com/office/drawing/2014/main" id="{0F128FD4-8AD7-E56E-7DFA-C15D302EC1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7" t="-3678" r="667" b="14246"/>
          <a:stretch/>
        </p:blipFill>
        <p:spPr>
          <a:xfrm rot="300000">
            <a:off x="7074138" y="1666413"/>
            <a:ext cx="1218737" cy="1244929"/>
          </a:xfrm>
          <a:prstGeom prst="rect">
            <a:avLst/>
          </a:prstGeom>
        </p:spPr>
      </p:pic>
      <p:pic>
        <p:nvPicPr>
          <p:cNvPr id="20" name="Picture 19" descr="A cartoon of a person with his finger on his mouth&#10;&#10;Description automatically generated">
            <a:extLst>
              <a:ext uri="{FF2B5EF4-FFF2-40B4-BE49-F238E27FC236}">
                <a16:creationId xmlns:a16="http://schemas.microsoft.com/office/drawing/2014/main" id="{41E55C88-7ED3-BFD5-7D12-82A95A0FF8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6036" t="-295" r="55917" b="76602"/>
          <a:stretch/>
        </p:blipFill>
        <p:spPr>
          <a:xfrm rot="1260000">
            <a:off x="8041208" y="2241211"/>
            <a:ext cx="858231" cy="996727"/>
          </a:xfrm>
          <a:prstGeom prst="rect">
            <a:avLst/>
          </a:prstGeom>
        </p:spPr>
      </p:pic>
      <p:pic>
        <p:nvPicPr>
          <p:cNvPr id="22" name="Picture 21" descr="A black question mark on a white background&#10;&#10;Description automatically generated">
            <a:extLst>
              <a:ext uri="{FF2B5EF4-FFF2-40B4-BE49-F238E27FC236}">
                <a16:creationId xmlns:a16="http://schemas.microsoft.com/office/drawing/2014/main" id="{BBB2B45B-29ED-C0C2-109F-6E924CCA9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7" t="-3678" r="667" b="14246"/>
          <a:stretch/>
        </p:blipFill>
        <p:spPr>
          <a:xfrm rot="960000">
            <a:off x="7850346" y="2924441"/>
            <a:ext cx="1518094" cy="1449036"/>
          </a:xfrm>
          <a:prstGeom prst="rect">
            <a:avLst/>
          </a:prstGeom>
        </p:spPr>
      </p:pic>
      <p:pic>
        <p:nvPicPr>
          <p:cNvPr id="23" name="Picture 22" descr="A black question mark on a white background&#10;&#10;Description automatically generated">
            <a:extLst>
              <a:ext uri="{FF2B5EF4-FFF2-40B4-BE49-F238E27FC236}">
                <a16:creationId xmlns:a16="http://schemas.microsoft.com/office/drawing/2014/main" id="{E6092224-8470-1FE7-8C3D-8E5230E15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7" t="-3678" r="667" b="14246"/>
          <a:stretch/>
        </p:blipFill>
        <p:spPr>
          <a:xfrm rot="20400000">
            <a:off x="5346632" y="2965263"/>
            <a:ext cx="1518094" cy="144903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CF70E5E-6D9F-F96D-DABC-0C8D1392D6CB}"/>
              </a:ext>
            </a:extLst>
          </p:cNvPr>
          <p:cNvSpPr/>
          <p:nvPr/>
        </p:nvSpPr>
        <p:spPr>
          <a:xfrm>
            <a:off x="5986795" y="1878567"/>
            <a:ext cx="238665" cy="281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0D5ED7-0BF4-08B3-AB56-C30DE1D4C7F0}"/>
              </a:ext>
            </a:extLst>
          </p:cNvPr>
          <p:cNvSpPr/>
          <p:nvPr/>
        </p:nvSpPr>
        <p:spPr>
          <a:xfrm>
            <a:off x="9937692" y="250333"/>
            <a:ext cx="2084613" cy="968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805B2A2-31E7-C370-1335-A85C5483EC57}"/>
              </a:ext>
            </a:extLst>
          </p:cNvPr>
          <p:cNvSpPr txBox="1">
            <a:spLocks/>
          </p:cNvSpPr>
          <p:nvPr/>
        </p:nvSpPr>
        <p:spPr>
          <a:xfrm>
            <a:off x="9944015" y="274099"/>
            <a:ext cx="2047554" cy="91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>
                <a:solidFill>
                  <a:srgbClr val="023A5C"/>
                </a:solidFill>
                <a:latin typeface="Lucida Handwriting"/>
                <a:ea typeface="+mn-lt"/>
                <a:cs typeface="+mn-lt"/>
              </a:rPr>
              <a:t>Empowering Life</a:t>
            </a:r>
            <a:endParaRPr lang="en-US" sz="1800" i="1">
              <a:solidFill>
                <a:srgbClr val="023A5C"/>
              </a:solidFill>
              <a:latin typeface="Lucida Handwriting"/>
              <a:cs typeface="Sabon Next LT"/>
            </a:endParaRPr>
          </a:p>
        </p:txBody>
      </p:sp>
      <p:pic>
        <p:nvPicPr>
          <p:cNvPr id="4" name="Picture 3" descr="A cartoon of a person with his hand to his mouth&#10;&#10;Description automatically generated">
            <a:extLst>
              <a:ext uri="{FF2B5EF4-FFF2-40B4-BE49-F238E27FC236}">
                <a16:creationId xmlns:a16="http://schemas.microsoft.com/office/drawing/2014/main" id="{99318C04-ADA6-9390-5E90-8B21D2FE21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8520" y="276057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n organic corner shape">
            <a:extLst>
              <a:ext uri="{FF2B5EF4-FFF2-40B4-BE49-F238E27FC236}">
                <a16:creationId xmlns:a16="http://schemas.microsoft.com/office/drawing/2014/main" id="{3E650797-CEE3-6572-5365-6FF795564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385777" cy="7154332"/>
          </a:xfrm>
          <a:prstGeom prst="rect">
            <a:avLst/>
          </a:prstGeom>
        </p:spPr>
      </p:pic>
      <p:pic>
        <p:nvPicPr>
          <p:cNvPr id="6" name="Graphic 5" descr="An organic corner shape">
            <a:extLst>
              <a:ext uri="{FF2B5EF4-FFF2-40B4-BE49-F238E27FC236}">
                <a16:creationId xmlns:a16="http://schemas.microsoft.com/office/drawing/2014/main" id="{C261159A-504A-4D61-3BB9-25C0AE902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78555" y="-1322630"/>
            <a:ext cx="12770555" cy="8170333"/>
          </a:xfrm>
          <a:prstGeom prst="rect">
            <a:avLst/>
          </a:prstGeom>
        </p:spPr>
      </p:pic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98920FC5-BD97-82EA-6FCC-E5A1ECAE9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77336"/>
            <a:ext cx="11063110" cy="6180668"/>
          </a:xfrm>
          <a:prstGeom prst="rect">
            <a:avLst/>
          </a:prstGeom>
        </p:spPr>
      </p:pic>
      <p:pic>
        <p:nvPicPr>
          <p:cNvPr id="8" name="Graphic 7" descr="An organic corner shape">
            <a:extLst>
              <a:ext uri="{FF2B5EF4-FFF2-40B4-BE49-F238E27FC236}">
                <a16:creationId xmlns:a16="http://schemas.microsoft.com/office/drawing/2014/main" id="{2FFBA033-6C95-0A1E-BF14-8C9520C9B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7223" y="10297"/>
            <a:ext cx="8734777" cy="77893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1A3722-AFAB-CC98-38B6-8A90F553A043}"/>
              </a:ext>
            </a:extLst>
          </p:cNvPr>
          <p:cNvSpPr/>
          <p:nvPr/>
        </p:nvSpPr>
        <p:spPr>
          <a:xfrm>
            <a:off x="10115550" y="4776105"/>
            <a:ext cx="1948543" cy="188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A40F2F-D5F6-E0DB-85A2-47F5800721F3}"/>
              </a:ext>
            </a:extLst>
          </p:cNvPr>
          <p:cNvSpPr/>
          <p:nvPr/>
        </p:nvSpPr>
        <p:spPr>
          <a:xfrm>
            <a:off x="767779" y="1261890"/>
            <a:ext cx="3045176" cy="26359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43833-6A3C-E880-33D6-E4568C1C3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87126" y="4972333"/>
            <a:ext cx="2022629" cy="149189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Sabon Next LT"/>
                <a:cs typeface="Sabon Next LT"/>
              </a:rPr>
              <a:t>Sanofi’s Recent News: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Sabon Next LT"/>
                <a:cs typeface="Sabon Next LT"/>
              </a:rPr>
              <a:t>Sanofi has recently made headlines for launching advanced insulin delivery systems aimed at improving diabetes management.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E980EA-B96F-B6A8-C375-7237AEFC96A4}"/>
              </a:ext>
            </a:extLst>
          </p:cNvPr>
          <p:cNvSpPr/>
          <p:nvPr/>
        </p:nvSpPr>
        <p:spPr>
          <a:xfrm>
            <a:off x="5829697" y="1586613"/>
            <a:ext cx="3129842" cy="2706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6F64A-DE43-A292-7DF8-A9F5E1C1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1144" y="1946810"/>
            <a:ext cx="2602088" cy="8218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rgbClr val="002060"/>
                </a:solidFill>
                <a:latin typeface="Sabon Next LT"/>
                <a:cs typeface="Sabon Next LT"/>
              </a:rPr>
              <a:t>Cancer Therapies:</a:t>
            </a:r>
          </a:p>
          <a:p>
            <a:pPr algn="ctr"/>
            <a:r>
              <a:rPr lang="en-US" sz="1500">
                <a:solidFill>
                  <a:srgbClr val="002060"/>
                </a:solidFill>
                <a:latin typeface="Sabon Next LT"/>
                <a:cs typeface="Sabon Next LT"/>
              </a:rPr>
              <a:t>Sanofi is working on novel immunotherapies and targeted therapies to enhance treatment options and outcomes for cancer patients.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77F35-EE12-EE79-0165-8750A6CF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421" y="195836"/>
            <a:ext cx="7228115" cy="96633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cs typeface="Posterama"/>
              </a:rPr>
              <a:t>Innovations</a:t>
            </a:r>
            <a:r>
              <a:rPr lang="en-US">
                <a:solidFill>
                  <a:srgbClr val="2F90CC"/>
                </a:solidFill>
                <a:cs typeface="Posterama"/>
              </a:rPr>
              <a:t> </a:t>
            </a:r>
            <a:r>
              <a:rPr lang="en-US">
                <a:solidFill>
                  <a:srgbClr val="00B0F0"/>
                </a:solidFill>
                <a:cs typeface="Posterama"/>
              </a:rPr>
              <a:t>in</a:t>
            </a:r>
            <a:r>
              <a:rPr lang="en-US">
                <a:solidFill>
                  <a:srgbClr val="2F90CC"/>
                </a:solidFill>
                <a:cs typeface="Posterama"/>
              </a:rPr>
              <a:t> </a:t>
            </a:r>
            <a:r>
              <a:rPr lang="en-US">
                <a:solidFill>
                  <a:schemeClr val="bg1"/>
                </a:solidFill>
                <a:cs typeface="Posterama"/>
              </a:rPr>
              <a:t>Patient Care </a:t>
            </a:r>
          </a:p>
        </p:txBody>
      </p:sp>
      <p:pic>
        <p:nvPicPr>
          <p:cNvPr id="9" name="Picture 8" descr="A cartoon of a person with his hand on his forehead&#10;&#10;Description automatically generated">
            <a:extLst>
              <a:ext uri="{FF2B5EF4-FFF2-40B4-BE49-F238E27FC236}">
                <a16:creationId xmlns:a16="http://schemas.microsoft.com/office/drawing/2014/main" id="{C1305722-BBE3-0B39-627F-90B86D4C4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9980" y="5339844"/>
            <a:ext cx="1415106" cy="1511503"/>
          </a:xfrm>
          <a:prstGeom prst="rect">
            <a:avLst/>
          </a:prstGeom>
        </p:spPr>
      </p:pic>
      <p:pic>
        <p:nvPicPr>
          <p:cNvPr id="10" name="Picture 9" descr="A cartoon of a person holding something&#10;&#10;Description automatically generated">
            <a:extLst>
              <a:ext uri="{FF2B5EF4-FFF2-40B4-BE49-F238E27FC236}">
                <a16:creationId xmlns:a16="http://schemas.microsoft.com/office/drawing/2014/main" id="{BDFB353E-4885-40AC-B0CB-B775336D6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67" y="4028809"/>
            <a:ext cx="2874863" cy="280353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22063A1-87AA-B99F-2809-F571B2CB96DC}"/>
              </a:ext>
            </a:extLst>
          </p:cNvPr>
          <p:cNvSpPr/>
          <p:nvPr/>
        </p:nvSpPr>
        <p:spPr>
          <a:xfrm>
            <a:off x="3039157" y="3428204"/>
            <a:ext cx="2918177" cy="26923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D5AA72-7458-E49A-4416-F545CFE15463}"/>
              </a:ext>
            </a:extLst>
          </p:cNvPr>
          <p:cNvSpPr txBox="1">
            <a:spLocks/>
          </p:cNvSpPr>
          <p:nvPr/>
        </p:nvSpPr>
        <p:spPr>
          <a:xfrm>
            <a:off x="990098" y="1706115"/>
            <a:ext cx="2602088" cy="864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>
                <a:solidFill>
                  <a:srgbClr val="002060"/>
                </a:solidFill>
                <a:latin typeface="Sabon Next LT"/>
                <a:cs typeface="Sabon Next LT"/>
              </a:rPr>
              <a:t>Diabetes Management:</a:t>
            </a:r>
          </a:p>
          <a:p>
            <a:pPr algn="ctr"/>
            <a:r>
              <a:rPr lang="en-US" sz="1500">
                <a:solidFill>
                  <a:srgbClr val="002060"/>
                </a:solidFill>
                <a:latin typeface="Sabon Next LT"/>
                <a:cs typeface="Sabon Next LT"/>
              </a:rPr>
              <a:t>Sanofi is developing advanced insulin delivery systems to simplify diabetes management and improve patient adherence.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9610965-3D88-7507-08C5-B6B3BF9234AF}"/>
              </a:ext>
            </a:extLst>
          </p:cNvPr>
          <p:cNvSpPr txBox="1">
            <a:spLocks/>
          </p:cNvSpPr>
          <p:nvPr/>
        </p:nvSpPr>
        <p:spPr>
          <a:xfrm>
            <a:off x="3362781" y="3516366"/>
            <a:ext cx="2277533" cy="384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>
              <a:solidFill>
                <a:srgbClr val="002060"/>
              </a:solidFill>
              <a:latin typeface="Sabon Next LT"/>
              <a:cs typeface="Sabon Next LT"/>
            </a:endParaRPr>
          </a:p>
          <a:p>
            <a:pPr algn="ctr"/>
            <a:r>
              <a:rPr lang="en-US" sz="1500">
                <a:solidFill>
                  <a:srgbClr val="002060"/>
                </a:solidFill>
                <a:latin typeface="Sabon Next LT"/>
                <a:cs typeface="Sabon Next LT"/>
              </a:rPr>
              <a:t>Rare Disease Treatments:</a:t>
            </a:r>
          </a:p>
          <a:p>
            <a:pPr algn="ctr"/>
            <a:r>
              <a:rPr lang="en-US" sz="1500">
                <a:solidFill>
                  <a:srgbClr val="002060"/>
                </a:solidFill>
                <a:latin typeface="Sabon Next LT"/>
                <a:cs typeface="Sabon Next LT"/>
              </a:rPr>
              <a:t>Sanofi is innovating gene therapies for rare genetic disorders, aiming to offer more effective and targeted treatments. </a:t>
            </a:r>
          </a:p>
          <a:p>
            <a:pPr algn="ctr"/>
            <a:endParaRPr lang="en-US" sz="1500">
              <a:solidFill>
                <a:srgbClr val="002060"/>
              </a:solidFill>
              <a:latin typeface="Sabon Next LT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133598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n organic corner shape">
            <a:extLst>
              <a:ext uri="{FF2B5EF4-FFF2-40B4-BE49-F238E27FC236}">
                <a16:creationId xmlns:a16="http://schemas.microsoft.com/office/drawing/2014/main" id="{E13F3EA4-E0F2-138A-EB66-FBB166BF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910648" cy="6579972"/>
          </a:xfrm>
          <a:prstGeom prst="rect">
            <a:avLst/>
          </a:prstGeom>
        </p:spPr>
      </p:pic>
      <p:pic>
        <p:nvPicPr>
          <p:cNvPr id="4" name="Graphic 3" descr="An organic corner shape">
            <a:extLst>
              <a:ext uri="{FF2B5EF4-FFF2-40B4-BE49-F238E27FC236}">
                <a16:creationId xmlns:a16="http://schemas.microsoft.com/office/drawing/2014/main" id="{87696B8B-91EC-78AF-D98E-584236C23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25162"/>
            <a:ext cx="10812162" cy="6332838"/>
          </a:xfrm>
          <a:prstGeom prst="rect">
            <a:avLst/>
          </a:prstGeom>
        </p:spPr>
      </p:pic>
      <p:pic>
        <p:nvPicPr>
          <p:cNvPr id="5" name="Graphic 4" descr="An organic corner shape">
            <a:extLst>
              <a:ext uri="{FF2B5EF4-FFF2-40B4-BE49-F238E27FC236}">
                <a16:creationId xmlns:a16="http://schemas.microsoft.com/office/drawing/2014/main" id="{32F2FCB4-6387-A493-802A-C7A8D1E0D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006" y="0"/>
            <a:ext cx="8577817" cy="7942712"/>
          </a:xfrm>
          <a:prstGeom prst="rect">
            <a:avLst/>
          </a:prstGeom>
        </p:spPr>
      </p:pic>
      <p:pic>
        <p:nvPicPr>
          <p:cNvPr id="6" name="Graphic 5" descr="An organic corner shape">
            <a:extLst>
              <a:ext uri="{FF2B5EF4-FFF2-40B4-BE49-F238E27FC236}">
                <a16:creationId xmlns:a16="http://schemas.microsoft.com/office/drawing/2014/main" id="{9671939A-E0E3-29F4-0F8A-E92FB5847A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1514" y="1884406"/>
            <a:ext cx="7290486" cy="4973594"/>
          </a:xfrm>
          <a:prstGeom prst="rect">
            <a:avLst/>
          </a:prstGeom>
        </p:spPr>
      </p:pic>
      <p:pic>
        <p:nvPicPr>
          <p:cNvPr id="10" name="Picture 9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898B275C-45DB-BAE9-710B-5E7AC105B6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922" y="1583174"/>
            <a:ext cx="8000999" cy="527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0AFC2-40CF-D01F-F4E1-FD4E87EE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47" y="732021"/>
            <a:ext cx="7021553" cy="1699374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rgbClr val="00B0F0"/>
                </a:solidFill>
                <a:latin typeface="Sabon Next LT"/>
                <a:cs typeface="Sabon Next LT"/>
              </a:rPr>
              <a:t>THANK </a:t>
            </a:r>
            <a:r>
              <a:rPr lang="en-US" sz="9000">
                <a:solidFill>
                  <a:srgbClr val="002060"/>
                </a:solidFill>
                <a:latin typeface="Sabon Next LT"/>
                <a:cs typeface="Sabon Next 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279535281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Lucida Handwriting</vt:lpstr>
      <vt:lpstr>Posterama</vt:lpstr>
      <vt:lpstr>Sabon Next LT</vt:lpstr>
      <vt:lpstr>SplashVTI</vt:lpstr>
      <vt:lpstr>Sanofi at a Glance</vt:lpstr>
      <vt:lpstr>What is Sanofi?</vt:lpstr>
      <vt:lpstr>Innovations in Patient Care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Nazneen</dc:creator>
  <cp:lastModifiedBy>Nazneen Merchant</cp:lastModifiedBy>
  <cp:revision>2</cp:revision>
  <dcterms:created xsi:type="dcterms:W3CDTF">2024-07-31T22:27:00Z</dcterms:created>
  <dcterms:modified xsi:type="dcterms:W3CDTF">2024-08-09T16:24:38Z</dcterms:modified>
</cp:coreProperties>
</file>