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9" r:id="rId3"/>
    <p:sldId id="265" r:id="rId4"/>
    <p:sldId id="269" r:id="rId5"/>
  </p:sldIdLst>
  <p:sldSz cx="18288000" cy="10287000"/>
  <p:notesSz cx="6858000" cy="9144000"/>
  <p:embeddedFontLst>
    <p:embeddedFont>
      <p:font typeface="Montserrat Bold" panose="020B0604020202020204" charset="0"/>
      <p:regular r:id="rId6"/>
      <p:bold r:id="rId7"/>
    </p:embeddedFont>
    <p:embeddedFont>
      <p:font typeface="Open Sans" panose="020B0606030504020204" pitchFamily="34" charset="0"/>
      <p:regular r:id="rId8"/>
      <p:bold r:id="rId9"/>
      <p:italic r:id="rId10"/>
      <p:boldItalic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52" autoAdjust="0"/>
    <p:restoredTop sz="94582" autoAdjust="0"/>
  </p:normalViewPr>
  <p:slideViewPr>
    <p:cSldViewPr>
      <p:cViewPr varScale="1">
        <p:scale>
          <a:sx n="70" d="100"/>
          <a:sy n="70" d="100"/>
        </p:scale>
        <p:origin x="67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78000">
              <a:schemeClr val="tx1"/>
            </a:gs>
            <a:gs pos="0">
              <a:schemeClr val="accent4"/>
            </a:gs>
            <a:gs pos="43000">
              <a:srgbClr val="7030A0"/>
            </a:gs>
          </a:gsLst>
          <a:lin ang="0"/>
        </a:gradFill>
        <a:effectLst/>
      </p:bgPr>
    </p:bg>
    <p:spTree>
      <p:nvGrpSpPr>
        <p:cNvPr id="1" name=""/>
        <p:cNvGrpSpPr/>
        <p:nvPr/>
      </p:nvGrpSpPr>
      <p:grpSpPr>
        <a:xfrm>
          <a:off x="0" y="0"/>
          <a:ext cx="0" cy="0"/>
          <a:chOff x="0" y="0"/>
          <a:chExt cx="0" cy="0"/>
        </a:xfrm>
      </p:grpSpPr>
      <p:sp>
        <p:nvSpPr>
          <p:cNvPr id="2" name="TextBox 2"/>
          <p:cNvSpPr txBox="1"/>
          <p:nvPr/>
        </p:nvSpPr>
        <p:spPr>
          <a:xfrm>
            <a:off x="2770864" y="3317589"/>
            <a:ext cx="12746271" cy="3821559"/>
          </a:xfrm>
          <a:prstGeom prst="rect">
            <a:avLst/>
          </a:prstGeom>
        </p:spPr>
        <p:txBody>
          <a:bodyPr lIns="0" tIns="0" rIns="0" bIns="0" rtlCol="0" anchor="t">
            <a:spAutoFit/>
          </a:bodyPr>
          <a:lstStyle/>
          <a:p>
            <a:pPr algn="ctr">
              <a:lnSpc>
                <a:spcPts val="14852"/>
              </a:lnSpc>
            </a:pPr>
            <a:r>
              <a:rPr lang="en-US" sz="13502" b="1" dirty="0">
                <a:solidFill>
                  <a:srgbClr val="FFFFFF"/>
                </a:solidFill>
                <a:latin typeface="Montserrat Bold"/>
                <a:ea typeface="Montserrat Bold"/>
                <a:cs typeface="Montserrat Bold"/>
                <a:sym typeface="Montserrat Bold"/>
              </a:rPr>
              <a:t>Sanofi At A Glace </a:t>
            </a:r>
          </a:p>
        </p:txBody>
      </p:sp>
      <p:grpSp>
        <p:nvGrpSpPr>
          <p:cNvPr id="8" name="Group 8"/>
          <p:cNvGrpSpPr/>
          <p:nvPr/>
        </p:nvGrpSpPr>
        <p:grpSpPr>
          <a:xfrm>
            <a:off x="4191000" y="6403245"/>
            <a:ext cx="425077" cy="425077"/>
            <a:chOff x="0" y="0"/>
            <a:chExt cx="812800" cy="812800"/>
          </a:xfrm>
          <a:solidFill>
            <a:srgbClr val="7030A0"/>
          </a:solidFill>
        </p:grpSpPr>
        <p:sp>
          <p:nvSpPr>
            <p:cNvPr id="9" name="Freeform 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a:p>
          </p:txBody>
        </p:sp>
        <p:sp>
          <p:nvSpPr>
            <p:cNvPr id="10" name="TextBox 10"/>
            <p:cNvSpPr txBox="1"/>
            <p:nvPr/>
          </p:nvSpPr>
          <p:spPr>
            <a:xfrm>
              <a:off x="76200" y="47625"/>
              <a:ext cx="660400" cy="688975"/>
            </a:xfrm>
            <a:prstGeom prst="rect">
              <a:avLst/>
            </a:prstGeom>
            <a:grpFill/>
          </p:spPr>
          <p:txBody>
            <a:bodyPr lIns="50800" tIns="50800" rIns="50800" bIns="50800" rtlCol="0" anchor="ctr"/>
            <a:lstStyle/>
            <a:p>
              <a:pPr algn="ctr">
                <a:lnSpc>
                  <a:spcPts val="2799"/>
                </a:lnSpc>
              </a:pPr>
              <a:endParaRPr/>
            </a:p>
          </p:txBody>
        </p:sp>
      </p:grpSp>
      <p:grpSp>
        <p:nvGrpSpPr>
          <p:cNvPr id="11" name="Group 11"/>
          <p:cNvGrpSpPr/>
          <p:nvPr/>
        </p:nvGrpSpPr>
        <p:grpSpPr>
          <a:xfrm>
            <a:off x="14782800" y="2900217"/>
            <a:ext cx="293547" cy="293547"/>
            <a:chOff x="0" y="0"/>
            <a:chExt cx="812800" cy="812800"/>
          </a:xfrm>
          <a:solidFill>
            <a:srgbClr val="7030A0"/>
          </a:solidFill>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a:p>
          </p:txBody>
        </p:sp>
        <p:sp>
          <p:nvSpPr>
            <p:cNvPr id="13" name="TextBox 13"/>
            <p:cNvSpPr txBox="1"/>
            <p:nvPr/>
          </p:nvSpPr>
          <p:spPr>
            <a:xfrm>
              <a:off x="76200" y="47625"/>
              <a:ext cx="660400" cy="688975"/>
            </a:xfrm>
            <a:prstGeom prst="rect">
              <a:avLst/>
            </a:prstGeom>
            <a:grpFill/>
          </p:spPr>
          <p:txBody>
            <a:bodyPr lIns="50800" tIns="50800" rIns="50800" bIns="50800" rtlCol="0" anchor="ctr"/>
            <a:lstStyle/>
            <a:p>
              <a:pPr algn="ctr">
                <a:lnSpc>
                  <a:spcPts val="2799"/>
                </a:lnSpc>
              </a:pPr>
              <a:endParaRPr dirty="0"/>
            </a:p>
          </p:txBody>
        </p:sp>
      </p:grpSp>
      <p:grpSp>
        <p:nvGrpSpPr>
          <p:cNvPr id="14" name="Group 14"/>
          <p:cNvGrpSpPr/>
          <p:nvPr/>
        </p:nvGrpSpPr>
        <p:grpSpPr>
          <a:xfrm>
            <a:off x="16191258" y="703625"/>
            <a:ext cx="1137437" cy="1137437"/>
            <a:chOff x="0" y="0"/>
            <a:chExt cx="812800" cy="812800"/>
          </a:xfrm>
          <a:solidFill>
            <a:srgbClr val="7030A0"/>
          </a:solidFill>
        </p:grpSpPr>
        <p:sp>
          <p:nvSpPr>
            <p:cNvPr id="15" name="Freeform 15"/>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a:p>
          </p:txBody>
        </p:sp>
        <p:sp>
          <p:nvSpPr>
            <p:cNvPr id="16" name="TextBox 16"/>
            <p:cNvSpPr txBox="1"/>
            <p:nvPr/>
          </p:nvSpPr>
          <p:spPr>
            <a:xfrm>
              <a:off x="76200" y="47625"/>
              <a:ext cx="660400" cy="688975"/>
            </a:xfrm>
            <a:prstGeom prst="rect">
              <a:avLst/>
            </a:prstGeom>
            <a:grpFill/>
          </p:spPr>
          <p:txBody>
            <a:bodyPr lIns="50800" tIns="50800" rIns="50800" bIns="50800" rtlCol="0" anchor="ctr"/>
            <a:lstStyle/>
            <a:p>
              <a:pPr algn="ctr">
                <a:lnSpc>
                  <a:spcPts val="2799"/>
                </a:lnSpc>
              </a:pPr>
              <a:endParaRPr/>
            </a:p>
          </p:txBody>
        </p:sp>
      </p:grpSp>
      <p:grpSp>
        <p:nvGrpSpPr>
          <p:cNvPr id="17" name="Group 17"/>
          <p:cNvGrpSpPr/>
          <p:nvPr/>
        </p:nvGrpSpPr>
        <p:grpSpPr>
          <a:xfrm>
            <a:off x="15515923" y="2258158"/>
            <a:ext cx="349058" cy="349058"/>
            <a:chOff x="0" y="0"/>
            <a:chExt cx="812800" cy="812800"/>
          </a:xfrm>
          <a:gradFill>
            <a:gsLst>
              <a:gs pos="78000">
                <a:schemeClr val="accent4"/>
              </a:gs>
              <a:gs pos="0">
                <a:schemeClr val="accent4"/>
              </a:gs>
              <a:gs pos="43000">
                <a:srgbClr val="7030A0"/>
              </a:gs>
            </a:gsLst>
            <a:lin ang="0" scaled="0"/>
          </a:gradFill>
        </p:grpSpPr>
        <p:sp>
          <p:nvSpPr>
            <p:cNvPr id="18" name="Freeform 1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a:p>
          </p:txBody>
        </p:sp>
        <p:sp>
          <p:nvSpPr>
            <p:cNvPr id="19" name="TextBox 19"/>
            <p:cNvSpPr txBox="1"/>
            <p:nvPr/>
          </p:nvSpPr>
          <p:spPr>
            <a:xfrm>
              <a:off x="76200" y="47625"/>
              <a:ext cx="660400" cy="688975"/>
            </a:xfrm>
            <a:prstGeom prst="rect">
              <a:avLst/>
            </a:prstGeom>
            <a:grpFill/>
          </p:spPr>
          <p:txBody>
            <a:bodyPr lIns="50800" tIns="50800" rIns="50800" bIns="50800" rtlCol="0" anchor="ctr"/>
            <a:lstStyle/>
            <a:p>
              <a:pPr algn="ctr">
                <a:lnSpc>
                  <a:spcPts val="2799"/>
                </a:lnSpc>
              </a:pPr>
              <a:endParaRPr/>
            </a:p>
          </p:txBody>
        </p:sp>
      </p:grpSp>
      <p:sp>
        <p:nvSpPr>
          <p:cNvPr id="21" name="Freeform 21"/>
          <p:cNvSpPr/>
          <p:nvPr/>
        </p:nvSpPr>
        <p:spPr>
          <a:xfrm>
            <a:off x="91474" y="286781"/>
            <a:ext cx="2757282" cy="2588971"/>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030A0"/>
          </a:solidFill>
        </p:spPr>
        <p:txBody>
          <a:bodyPr/>
          <a:lstStyle/>
          <a:p>
            <a:endParaRPr lang="en-US"/>
          </a:p>
        </p:txBody>
      </p:sp>
      <p:grpSp>
        <p:nvGrpSpPr>
          <p:cNvPr id="23" name="Group 23"/>
          <p:cNvGrpSpPr/>
          <p:nvPr/>
        </p:nvGrpSpPr>
        <p:grpSpPr>
          <a:xfrm>
            <a:off x="1966810" y="3331230"/>
            <a:ext cx="1267929" cy="1132892"/>
            <a:chOff x="0" y="0"/>
            <a:chExt cx="812800" cy="812800"/>
          </a:xfrm>
          <a:solidFill>
            <a:srgbClr val="7030A0"/>
          </a:solidFill>
        </p:grpSpPr>
        <p:sp>
          <p:nvSpPr>
            <p:cNvPr id="24" name="Freeform 2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a:p>
          </p:txBody>
        </p:sp>
        <p:sp>
          <p:nvSpPr>
            <p:cNvPr id="25" name="TextBox 25"/>
            <p:cNvSpPr txBox="1"/>
            <p:nvPr/>
          </p:nvSpPr>
          <p:spPr>
            <a:xfrm>
              <a:off x="76200" y="47625"/>
              <a:ext cx="660400" cy="688975"/>
            </a:xfrm>
            <a:prstGeom prst="rect">
              <a:avLst/>
            </a:prstGeom>
            <a:grpFill/>
          </p:spPr>
          <p:txBody>
            <a:bodyPr lIns="50800" tIns="50800" rIns="50800" bIns="50800" rtlCol="0" anchor="ctr"/>
            <a:lstStyle/>
            <a:p>
              <a:pPr algn="ctr">
                <a:lnSpc>
                  <a:spcPts val="2799"/>
                </a:lnSpc>
              </a:pPr>
              <a:endParaRPr/>
            </a:p>
          </p:txBody>
        </p:sp>
      </p:grpSp>
      <p:grpSp>
        <p:nvGrpSpPr>
          <p:cNvPr id="26" name="Group 26"/>
          <p:cNvGrpSpPr/>
          <p:nvPr/>
        </p:nvGrpSpPr>
        <p:grpSpPr>
          <a:xfrm>
            <a:off x="3234739" y="5502025"/>
            <a:ext cx="573799" cy="534172"/>
            <a:chOff x="0" y="0"/>
            <a:chExt cx="812800" cy="812800"/>
          </a:xfrm>
          <a:solidFill>
            <a:srgbClr val="7030A0"/>
          </a:solidFill>
        </p:grpSpPr>
        <p:sp>
          <p:nvSpPr>
            <p:cNvPr id="27" name="Freeform 2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pFill/>
          </p:spPr>
          <p:txBody>
            <a:bodyPr/>
            <a:lstStyle/>
            <a:p>
              <a:endParaRPr lang="en-US"/>
            </a:p>
          </p:txBody>
        </p:sp>
        <p:sp>
          <p:nvSpPr>
            <p:cNvPr id="28" name="TextBox 28"/>
            <p:cNvSpPr txBox="1"/>
            <p:nvPr/>
          </p:nvSpPr>
          <p:spPr>
            <a:xfrm>
              <a:off x="76200" y="47625"/>
              <a:ext cx="660400" cy="688975"/>
            </a:xfrm>
            <a:prstGeom prst="rect">
              <a:avLst/>
            </a:prstGeom>
            <a:grpFill/>
          </p:spPr>
          <p:txBody>
            <a:bodyPr lIns="50800" tIns="50800" rIns="50800" bIns="50800" rtlCol="0" anchor="ctr"/>
            <a:lstStyle/>
            <a:p>
              <a:pPr algn="ctr">
                <a:lnSpc>
                  <a:spcPts val="2799"/>
                </a:lnSpc>
              </a:pPr>
              <a:endParaRPr/>
            </a:p>
          </p:txBody>
        </p:sp>
      </p:grpSp>
      <p:sp>
        <p:nvSpPr>
          <p:cNvPr id="33" name="TextBox 33"/>
          <p:cNvSpPr txBox="1"/>
          <p:nvPr/>
        </p:nvSpPr>
        <p:spPr>
          <a:xfrm>
            <a:off x="2637945" y="2450470"/>
            <a:ext cx="12916992" cy="856517"/>
          </a:xfrm>
          <a:prstGeom prst="rect">
            <a:avLst/>
          </a:prstGeom>
          <a:noFill/>
          <a:effectLst>
            <a:outerShdw blurRad="152400" dist="317500" dir="5400000" sx="90000" sy="-19000" rotWithShape="0">
              <a:prstClr val="black">
                <a:alpha val="15000"/>
              </a:prstClr>
            </a:outerShdw>
          </a:effectLst>
        </p:spPr>
        <p:txBody>
          <a:bodyPr wrap="square" lIns="0" tIns="0" rIns="0" bIns="0" rtlCol="0" anchor="t">
            <a:spAutoFit/>
          </a:bodyPr>
          <a:lstStyle/>
          <a:p>
            <a:pPr algn="ctr">
              <a:lnSpc>
                <a:spcPts val="3436"/>
              </a:lnSpc>
            </a:pPr>
            <a:r>
              <a:rPr lang="en-US" sz="2800" b="1" dirty="0">
                <a:solidFill>
                  <a:schemeClr val="bg1"/>
                </a:solidFill>
              </a:rPr>
              <a:t>“Conducting business with honesty and integrity</a:t>
            </a:r>
            <a:r>
              <a:rPr lang="en-US" sz="2800" dirty="0">
                <a:solidFill>
                  <a:schemeClr val="bg1"/>
                </a:solidFill>
              </a:rPr>
              <a:t> and creating an inclusive environment where people feel empowered and safe to speak up.”</a:t>
            </a:r>
            <a:endParaRPr lang="en-US" sz="2800" b="1" spc="1389" dirty="0">
              <a:solidFill>
                <a:schemeClr val="bg1"/>
              </a:solidFill>
              <a:latin typeface="Montserrat Bold"/>
              <a:ea typeface="Montserrat Bold"/>
              <a:cs typeface="Montserrat Bold"/>
              <a:sym typeface="Montserrat Bold"/>
            </a:endParaRPr>
          </a:p>
        </p:txBody>
      </p:sp>
      <p:sp>
        <p:nvSpPr>
          <p:cNvPr id="34" name="TextBox 34"/>
          <p:cNvSpPr txBox="1"/>
          <p:nvPr/>
        </p:nvSpPr>
        <p:spPr>
          <a:xfrm>
            <a:off x="7052297" y="7326214"/>
            <a:ext cx="4323477" cy="404791"/>
          </a:xfrm>
          <a:prstGeom prst="rect">
            <a:avLst/>
          </a:prstGeom>
        </p:spPr>
        <p:txBody>
          <a:bodyPr wrap="square" lIns="0" tIns="0" rIns="0" bIns="0" rtlCol="0" anchor="t">
            <a:spAutoFit/>
          </a:bodyPr>
          <a:lstStyle/>
          <a:p>
            <a:pPr algn="ctr">
              <a:lnSpc>
                <a:spcPts val="3436"/>
              </a:lnSpc>
            </a:pPr>
            <a:r>
              <a:rPr lang="en-US" sz="2454" b="1" dirty="0">
                <a:solidFill>
                  <a:srgbClr val="FFFFFF"/>
                </a:solidFill>
                <a:latin typeface="Montserrat Bold"/>
                <a:ea typeface="Montserrat Bold"/>
                <a:cs typeface="Montserrat Bold"/>
                <a:sym typeface="Montserrat Bold"/>
              </a:rPr>
              <a:t>Theresa Jimenez-Garcia </a:t>
            </a:r>
          </a:p>
        </p:txBody>
      </p:sp>
      <p:pic>
        <p:nvPicPr>
          <p:cNvPr id="37" name="Picture 36" descr="A black and white logo&#10;&#10;AI-generated content may be incorrect.">
            <a:extLst>
              <a:ext uri="{FF2B5EF4-FFF2-40B4-BE49-F238E27FC236}">
                <a16:creationId xmlns:a16="http://schemas.microsoft.com/office/drawing/2014/main" id="{4677D491-DFBA-C3E1-5754-12B252B55365}"/>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50000"/>
                    </a14:imgEffect>
                    <a14:imgEffect>
                      <a14:brightnessContrast contrast="-57000"/>
                    </a14:imgEffect>
                  </a14:imgLayer>
                </a14:imgProps>
              </a:ext>
              <a:ext uri="{28A0092B-C50C-407E-A947-70E740481C1C}">
                <a14:useLocalDpi xmlns:a14="http://schemas.microsoft.com/office/drawing/2010/main" val="0"/>
              </a:ext>
            </a:extLst>
          </a:blip>
          <a:stretch>
            <a:fillRect/>
          </a:stretch>
        </p:blipFill>
        <p:spPr>
          <a:xfrm>
            <a:off x="353764" y="1165508"/>
            <a:ext cx="2095500" cy="965200"/>
          </a:xfrm>
          <a:prstGeom prst="rect">
            <a:avLst/>
          </a:prstGeom>
          <a:gradFill>
            <a:gsLst>
              <a:gs pos="0">
                <a:srgbClr val="92D050"/>
              </a:gs>
              <a:gs pos="33000">
                <a:srgbClr val="003537">
                  <a:alpha val="100000"/>
                </a:srgbClr>
              </a:gs>
            </a:gsLst>
            <a:lin ang="0" scaled="0"/>
          </a:gradFill>
          <a:effectLst>
            <a:outerShdw blurRad="50800" dir="5400000" sx="101000" sy="101000" algn="ctr" rotWithShape="0">
              <a:srgbClr val="000000">
                <a:alpha val="60981"/>
              </a:srgbClr>
            </a:outerShdw>
          </a:effectLst>
        </p:spPr>
      </p:pic>
      <p:pic>
        <p:nvPicPr>
          <p:cNvPr id="1028" name="Picture 4" descr="7,900+ Purple Pills Drug Stock Photos, Pictures &amp; Royalty-Free Images -  iStock">
            <a:extLst>
              <a:ext uri="{FF2B5EF4-FFF2-40B4-BE49-F238E27FC236}">
                <a16:creationId xmlns:a16="http://schemas.microsoft.com/office/drawing/2014/main" id="{6D82E5E3-D299-62AA-9910-D57B14DFE06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1524" t="10661" r="49526" b="49228"/>
          <a:stretch>
            <a:fillRect/>
          </a:stretch>
        </p:blipFill>
        <p:spPr bwMode="auto">
          <a:xfrm>
            <a:off x="230613" y="6926450"/>
            <a:ext cx="3052344" cy="317868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7,900+ Purple Pills Drug Stock Photos, Pictures &amp; Royalty-Free Images -  iStock">
            <a:extLst>
              <a:ext uri="{FF2B5EF4-FFF2-40B4-BE49-F238E27FC236}">
                <a16:creationId xmlns:a16="http://schemas.microsoft.com/office/drawing/2014/main" id="{B65AC57A-1964-8CF8-52DA-F66F3405EB3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51549" t="6140" r="9804" b="42157"/>
          <a:stretch>
            <a:fillRect/>
          </a:stretch>
        </p:blipFill>
        <p:spPr bwMode="auto">
          <a:xfrm>
            <a:off x="15145114" y="6140776"/>
            <a:ext cx="3003772" cy="401867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7,900+ Purple Pills Drug Stock Photos, Pictures &amp; Royalty-Free Images -  iStock">
            <a:extLst>
              <a:ext uri="{FF2B5EF4-FFF2-40B4-BE49-F238E27FC236}">
                <a16:creationId xmlns:a16="http://schemas.microsoft.com/office/drawing/2014/main" id="{742AB853-FB1B-FEA4-6C4F-73E48C2309E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66208" b="4902"/>
          <a:stretch>
            <a:fillRect/>
          </a:stretch>
        </p:blipFill>
        <p:spPr bwMode="auto">
          <a:xfrm>
            <a:off x="5071789" y="8021679"/>
            <a:ext cx="7772400" cy="22454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1"/>
            </a:gs>
            <a:gs pos="100000">
              <a:srgbClr val="7030A0"/>
            </a:gs>
          </a:gsLst>
          <a:lin ang="0"/>
        </a:gradFill>
        <a:effectLst/>
      </p:bgPr>
    </p:bg>
    <p:spTree>
      <p:nvGrpSpPr>
        <p:cNvPr id="1" name=""/>
        <p:cNvGrpSpPr/>
        <p:nvPr/>
      </p:nvGrpSpPr>
      <p:grpSpPr>
        <a:xfrm>
          <a:off x="0" y="0"/>
          <a:ext cx="0" cy="0"/>
          <a:chOff x="0" y="0"/>
          <a:chExt cx="0" cy="0"/>
        </a:xfrm>
      </p:grpSpPr>
      <p:grpSp>
        <p:nvGrpSpPr>
          <p:cNvPr id="3" name="Group 3"/>
          <p:cNvGrpSpPr/>
          <p:nvPr/>
        </p:nvGrpSpPr>
        <p:grpSpPr>
          <a:xfrm>
            <a:off x="2468013" y="1491851"/>
            <a:ext cx="14818074" cy="5542476"/>
            <a:chOff x="0" y="0"/>
            <a:chExt cx="1281572" cy="1117383"/>
          </a:xfrm>
          <a:solidFill>
            <a:schemeClr val="accent4">
              <a:lumMod val="60000"/>
              <a:lumOff val="40000"/>
            </a:schemeClr>
          </a:solidFill>
          <a:effectLst>
            <a:outerShdw blurRad="50800" dist="50800" dir="5400000" algn="ctr" rotWithShape="0">
              <a:srgbClr val="7030A0"/>
            </a:outerShdw>
          </a:effectLst>
        </p:grpSpPr>
        <p:sp>
          <p:nvSpPr>
            <p:cNvPr id="4" name="Freeform 4"/>
            <p:cNvSpPr/>
            <p:nvPr/>
          </p:nvSpPr>
          <p:spPr>
            <a:xfrm>
              <a:off x="0" y="0"/>
              <a:ext cx="1281572" cy="1117383"/>
            </a:xfrm>
            <a:custGeom>
              <a:avLst/>
              <a:gdLst/>
              <a:ahLst/>
              <a:cxnLst/>
              <a:rect l="l" t="t" r="r" b="b"/>
              <a:pathLst>
                <a:path w="1281572" h="1117383">
                  <a:moveTo>
                    <a:pt x="31821" y="0"/>
                  </a:moveTo>
                  <a:lnTo>
                    <a:pt x="1249751" y="0"/>
                  </a:lnTo>
                  <a:cubicBezTo>
                    <a:pt x="1258191" y="0"/>
                    <a:pt x="1266284" y="3353"/>
                    <a:pt x="1272252" y="9320"/>
                  </a:cubicBezTo>
                  <a:cubicBezTo>
                    <a:pt x="1278219" y="15288"/>
                    <a:pt x="1281572" y="23381"/>
                    <a:pt x="1281572" y="31821"/>
                  </a:cubicBezTo>
                  <a:lnTo>
                    <a:pt x="1281572" y="1085563"/>
                  </a:lnTo>
                  <a:cubicBezTo>
                    <a:pt x="1281572" y="1094002"/>
                    <a:pt x="1278219" y="1102096"/>
                    <a:pt x="1272252" y="1108063"/>
                  </a:cubicBezTo>
                  <a:cubicBezTo>
                    <a:pt x="1266284" y="1114031"/>
                    <a:pt x="1258191" y="1117383"/>
                    <a:pt x="1249751" y="1117383"/>
                  </a:cubicBezTo>
                  <a:lnTo>
                    <a:pt x="31821" y="1117383"/>
                  </a:lnTo>
                  <a:cubicBezTo>
                    <a:pt x="23381" y="1117383"/>
                    <a:pt x="15288" y="1114031"/>
                    <a:pt x="9320" y="1108063"/>
                  </a:cubicBezTo>
                  <a:cubicBezTo>
                    <a:pt x="3353" y="1102096"/>
                    <a:pt x="0" y="1094002"/>
                    <a:pt x="0" y="1085563"/>
                  </a:cubicBezTo>
                  <a:lnTo>
                    <a:pt x="0" y="31821"/>
                  </a:lnTo>
                  <a:cubicBezTo>
                    <a:pt x="0" y="23381"/>
                    <a:pt x="3353" y="15288"/>
                    <a:pt x="9320" y="9320"/>
                  </a:cubicBezTo>
                  <a:cubicBezTo>
                    <a:pt x="15288" y="3353"/>
                    <a:pt x="23381" y="0"/>
                    <a:pt x="31821" y="0"/>
                  </a:cubicBezTo>
                  <a:close/>
                </a:path>
              </a:pathLst>
            </a:custGeom>
            <a:grpFill/>
          </p:spPr>
          <p:txBody>
            <a:bodyPr/>
            <a:lstStyle/>
            <a:p>
              <a:endParaRPr lang="en-US"/>
            </a:p>
          </p:txBody>
        </p:sp>
        <p:sp>
          <p:nvSpPr>
            <p:cNvPr id="5" name="TextBox 5"/>
            <p:cNvSpPr txBox="1"/>
            <p:nvPr/>
          </p:nvSpPr>
          <p:spPr>
            <a:xfrm>
              <a:off x="0" y="-28575"/>
              <a:ext cx="1281572" cy="1145958"/>
            </a:xfrm>
            <a:prstGeom prst="rect">
              <a:avLst/>
            </a:prstGeom>
            <a:grpFill/>
          </p:spPr>
          <p:txBody>
            <a:bodyPr lIns="50800" tIns="50800" rIns="50800" bIns="50800" rtlCol="0" anchor="ctr"/>
            <a:lstStyle/>
            <a:p>
              <a:pPr algn="ctr">
                <a:lnSpc>
                  <a:spcPts val="2799"/>
                </a:lnSpc>
              </a:pPr>
              <a:endParaRPr/>
            </a:p>
          </p:txBody>
        </p:sp>
      </p:grpSp>
      <p:sp>
        <p:nvSpPr>
          <p:cNvPr id="13" name="TextBox 13"/>
          <p:cNvSpPr txBox="1"/>
          <p:nvPr/>
        </p:nvSpPr>
        <p:spPr>
          <a:xfrm>
            <a:off x="2487385" y="295084"/>
            <a:ext cx="12600106" cy="1029064"/>
          </a:xfrm>
          <a:prstGeom prst="rect">
            <a:avLst/>
          </a:prstGeom>
        </p:spPr>
        <p:txBody>
          <a:bodyPr lIns="0" tIns="0" rIns="0" bIns="0" rtlCol="0" anchor="t">
            <a:spAutoFit/>
          </a:bodyPr>
          <a:lstStyle/>
          <a:p>
            <a:pPr algn="ctr">
              <a:lnSpc>
                <a:spcPts val="8377"/>
              </a:lnSpc>
            </a:pPr>
            <a:r>
              <a:rPr lang="en-US" sz="6980" b="1" dirty="0">
                <a:solidFill>
                  <a:srgbClr val="FFFFFF"/>
                </a:solidFill>
                <a:latin typeface="Montserrat Bold"/>
                <a:ea typeface="Montserrat Bold"/>
                <a:cs typeface="Montserrat Bold"/>
                <a:sym typeface="Montserrat Bold"/>
              </a:rPr>
              <a:t>Who Is Sanofi ?</a:t>
            </a:r>
          </a:p>
        </p:txBody>
      </p:sp>
      <p:sp>
        <p:nvSpPr>
          <p:cNvPr id="19" name="TextBox 19"/>
          <p:cNvSpPr txBox="1"/>
          <p:nvPr/>
        </p:nvSpPr>
        <p:spPr>
          <a:xfrm>
            <a:off x="2002532" y="6139808"/>
            <a:ext cx="3795692" cy="393185"/>
          </a:xfrm>
          <a:prstGeom prst="rect">
            <a:avLst/>
          </a:prstGeom>
        </p:spPr>
        <p:txBody>
          <a:bodyPr lIns="0" tIns="0" rIns="0" bIns="0" rtlCol="0" anchor="t">
            <a:spAutoFit/>
          </a:bodyPr>
          <a:lstStyle/>
          <a:p>
            <a:pPr marL="0" lvl="0" indent="0" algn="ctr">
              <a:lnSpc>
                <a:spcPts val="3400"/>
              </a:lnSpc>
              <a:spcBef>
                <a:spcPct val="0"/>
              </a:spcBef>
            </a:pPr>
            <a:endParaRPr lang="en-US" sz="2000" u="none" strike="noStrike" dirty="0">
              <a:solidFill>
                <a:srgbClr val="FFFFFF">
                  <a:alpha val="80000"/>
                </a:srgbClr>
              </a:solidFill>
              <a:latin typeface="Open Sans"/>
              <a:ea typeface="Open Sans"/>
              <a:cs typeface="Open Sans"/>
              <a:sym typeface="Open Sans"/>
            </a:endParaRPr>
          </a:p>
        </p:txBody>
      </p:sp>
      <p:grpSp>
        <p:nvGrpSpPr>
          <p:cNvPr id="23" name="Group 23"/>
          <p:cNvGrpSpPr/>
          <p:nvPr/>
        </p:nvGrpSpPr>
        <p:grpSpPr>
          <a:xfrm>
            <a:off x="1761163" y="3688691"/>
            <a:ext cx="243672" cy="243672"/>
            <a:chOff x="0" y="0"/>
            <a:chExt cx="812800" cy="812800"/>
          </a:xfrm>
        </p:grpSpPr>
        <p:sp>
          <p:nvSpPr>
            <p:cNvPr id="24" name="Freeform 2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a:p>
          </p:txBody>
        </p:sp>
        <p:sp>
          <p:nvSpPr>
            <p:cNvPr id="25" name="TextBox 25"/>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grpSp>
        <p:nvGrpSpPr>
          <p:cNvPr id="26" name="Group 26"/>
          <p:cNvGrpSpPr/>
          <p:nvPr/>
        </p:nvGrpSpPr>
        <p:grpSpPr>
          <a:xfrm>
            <a:off x="17550466" y="3665847"/>
            <a:ext cx="243672" cy="243672"/>
            <a:chOff x="0" y="0"/>
            <a:chExt cx="812800" cy="812800"/>
          </a:xfrm>
        </p:grpSpPr>
        <p:sp>
          <p:nvSpPr>
            <p:cNvPr id="27" name="Freeform 2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dirty="0"/>
            </a:p>
          </p:txBody>
        </p:sp>
        <p:sp>
          <p:nvSpPr>
            <p:cNvPr id="28" name="TextBox 28"/>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grpSp>
        <p:nvGrpSpPr>
          <p:cNvPr id="29" name="Group 29"/>
          <p:cNvGrpSpPr/>
          <p:nvPr/>
        </p:nvGrpSpPr>
        <p:grpSpPr>
          <a:xfrm>
            <a:off x="2004835" y="3354631"/>
            <a:ext cx="408184" cy="408184"/>
            <a:chOff x="0" y="0"/>
            <a:chExt cx="812800" cy="812800"/>
          </a:xfrm>
        </p:grpSpPr>
        <p:sp>
          <p:nvSpPr>
            <p:cNvPr id="30" name="Freeform 3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a:p>
          </p:txBody>
        </p:sp>
        <p:sp>
          <p:nvSpPr>
            <p:cNvPr id="31" name="TextBox 31"/>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grpSp>
        <p:nvGrpSpPr>
          <p:cNvPr id="32" name="Group 32"/>
          <p:cNvGrpSpPr/>
          <p:nvPr/>
        </p:nvGrpSpPr>
        <p:grpSpPr>
          <a:xfrm>
            <a:off x="17081995" y="3108708"/>
            <a:ext cx="408184" cy="408184"/>
            <a:chOff x="0" y="0"/>
            <a:chExt cx="812800" cy="812800"/>
          </a:xfrm>
        </p:grpSpPr>
        <p:sp>
          <p:nvSpPr>
            <p:cNvPr id="33" name="Freeform 33"/>
            <p:cNvSpPr/>
            <p:nvPr/>
          </p:nvSpPr>
          <p:spPr>
            <a:xfrm rot="3860296">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dirty="0"/>
            </a:p>
          </p:txBody>
        </p:sp>
        <p:sp>
          <p:nvSpPr>
            <p:cNvPr id="34" name="TextBox 34"/>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grpSp>
        <p:nvGrpSpPr>
          <p:cNvPr id="35" name="Group 35"/>
          <p:cNvGrpSpPr/>
          <p:nvPr/>
        </p:nvGrpSpPr>
        <p:grpSpPr>
          <a:xfrm>
            <a:off x="17738627" y="8934113"/>
            <a:ext cx="1971124" cy="1971124"/>
            <a:chOff x="0" y="0"/>
            <a:chExt cx="812800" cy="812800"/>
          </a:xfrm>
        </p:grpSpPr>
        <p:sp>
          <p:nvSpPr>
            <p:cNvPr id="36" name="Freeform 3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a:p>
          </p:txBody>
        </p:sp>
        <p:sp>
          <p:nvSpPr>
            <p:cNvPr id="37" name="TextBox 37"/>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sp>
        <p:nvSpPr>
          <p:cNvPr id="38" name="Freeform 21">
            <a:extLst>
              <a:ext uri="{FF2B5EF4-FFF2-40B4-BE49-F238E27FC236}">
                <a16:creationId xmlns:a16="http://schemas.microsoft.com/office/drawing/2014/main" id="{235743DA-FAE2-162D-8D67-AA832CEC5A01}"/>
              </a:ext>
            </a:extLst>
          </p:cNvPr>
          <p:cNvSpPr/>
          <p:nvPr/>
        </p:nvSpPr>
        <p:spPr>
          <a:xfrm>
            <a:off x="63920" y="60329"/>
            <a:ext cx="2757282" cy="2588971"/>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030A0"/>
          </a:solidFill>
        </p:spPr>
        <p:txBody>
          <a:bodyPr/>
          <a:lstStyle/>
          <a:p>
            <a:endParaRPr lang="en-US"/>
          </a:p>
        </p:txBody>
      </p:sp>
      <p:pic>
        <p:nvPicPr>
          <p:cNvPr id="39" name="Picture 38" descr="A black and white logo&#10;&#10;AI-generated content may be incorrect.">
            <a:extLst>
              <a:ext uri="{FF2B5EF4-FFF2-40B4-BE49-F238E27FC236}">
                <a16:creationId xmlns:a16="http://schemas.microsoft.com/office/drawing/2014/main" id="{41FD89B8-9C8C-53B9-0C06-99F86A803B66}"/>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50000"/>
                    </a14:imgEffect>
                    <a14:imgEffect>
                      <a14:brightnessContrast contrast="-57000"/>
                    </a14:imgEffect>
                  </a14:imgLayer>
                </a14:imgProps>
              </a:ext>
              <a:ext uri="{28A0092B-C50C-407E-A947-70E740481C1C}">
                <a14:useLocalDpi xmlns:a14="http://schemas.microsoft.com/office/drawing/2010/main" val="0"/>
              </a:ext>
            </a:extLst>
          </a:blip>
          <a:stretch>
            <a:fillRect/>
          </a:stretch>
        </p:blipFill>
        <p:spPr>
          <a:xfrm>
            <a:off x="317519" y="872214"/>
            <a:ext cx="2095500" cy="965200"/>
          </a:xfrm>
          <a:prstGeom prst="rect">
            <a:avLst/>
          </a:prstGeom>
          <a:gradFill>
            <a:gsLst>
              <a:gs pos="0">
                <a:srgbClr val="92D050"/>
              </a:gs>
              <a:gs pos="33000">
                <a:srgbClr val="003537">
                  <a:alpha val="100000"/>
                </a:srgbClr>
              </a:gs>
            </a:gsLst>
            <a:lin ang="0" scaled="0"/>
          </a:gradFill>
          <a:effectLst>
            <a:outerShdw blurRad="50800" dir="5400000" sx="101000" sy="101000" algn="ctr" rotWithShape="0">
              <a:srgbClr val="000000">
                <a:alpha val="60981"/>
              </a:srgbClr>
            </a:outerShdw>
          </a:effectLst>
        </p:spPr>
      </p:pic>
      <p:sp>
        <p:nvSpPr>
          <p:cNvPr id="41" name="TextBox 40">
            <a:extLst>
              <a:ext uri="{FF2B5EF4-FFF2-40B4-BE49-F238E27FC236}">
                <a16:creationId xmlns:a16="http://schemas.microsoft.com/office/drawing/2014/main" id="{CBBA5E8E-25CE-6562-ACB0-B82DE03250A8}"/>
              </a:ext>
            </a:extLst>
          </p:cNvPr>
          <p:cNvSpPr txBox="1"/>
          <p:nvPr/>
        </p:nvSpPr>
        <p:spPr>
          <a:xfrm>
            <a:off x="2739055" y="1461729"/>
            <a:ext cx="14679221" cy="4524315"/>
          </a:xfrm>
          <a:prstGeom prst="rect">
            <a:avLst/>
          </a:prstGeom>
          <a:noFill/>
        </p:spPr>
        <p:txBody>
          <a:bodyPr wrap="square">
            <a:spAutoFit/>
          </a:bodyPr>
          <a:lstStyle/>
          <a:p>
            <a:r>
              <a:rPr lang="en-US" sz="4800" dirty="0">
                <a:latin typeface="Times New Roman" panose="02020603050405020304" pitchFamily="18" charset="0"/>
                <a:cs typeface="Times New Roman" panose="02020603050405020304" pitchFamily="18" charset="0"/>
              </a:rPr>
              <a:t>Sanofi is a global healthcare company that specializes in research, development, manufacturing and marketing of pharmaceutical products vaccines and consumer healthcare products. Sanofi has been in business for 51 years and counting all over the world. Trying to help build medicine and vaccines to help people combat certain diseases. </a:t>
            </a:r>
          </a:p>
        </p:txBody>
      </p:sp>
      <p:pic>
        <p:nvPicPr>
          <p:cNvPr id="2050" name="Picture 2" descr="cartoon man thinking wondering hand drawn illustrator 35543467 Vector Art  at Vecteezy">
            <a:extLst>
              <a:ext uri="{FF2B5EF4-FFF2-40B4-BE49-F238E27FC236}">
                <a16:creationId xmlns:a16="http://schemas.microsoft.com/office/drawing/2014/main" id="{B3061CEF-1FCA-9962-CC92-6836776F8CEB}"/>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2903" t="12057" r="13979"/>
          <a:stretch>
            <a:fillRect/>
          </a:stretch>
        </p:blipFill>
        <p:spPr bwMode="auto">
          <a:xfrm>
            <a:off x="7848600" y="7043865"/>
            <a:ext cx="2590800" cy="31160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99000">
              <a:schemeClr val="tx1"/>
            </a:gs>
          </a:gsLst>
          <a:lin ang="0"/>
        </a:gradFill>
        <a:effectLst/>
      </p:bgPr>
    </p:bg>
    <p:spTree>
      <p:nvGrpSpPr>
        <p:cNvPr id="1" name=""/>
        <p:cNvGrpSpPr/>
        <p:nvPr/>
      </p:nvGrpSpPr>
      <p:grpSpPr>
        <a:xfrm>
          <a:off x="0" y="0"/>
          <a:ext cx="0" cy="0"/>
          <a:chOff x="0" y="0"/>
          <a:chExt cx="0" cy="0"/>
        </a:xfrm>
      </p:grpSpPr>
      <p:sp>
        <p:nvSpPr>
          <p:cNvPr id="7" name="TextBox 7"/>
          <p:cNvSpPr txBox="1"/>
          <p:nvPr/>
        </p:nvSpPr>
        <p:spPr>
          <a:xfrm>
            <a:off x="9906000" y="723900"/>
            <a:ext cx="6729154" cy="1029064"/>
          </a:xfrm>
          <a:prstGeom prst="rect">
            <a:avLst/>
          </a:prstGeom>
        </p:spPr>
        <p:txBody>
          <a:bodyPr wrap="square" lIns="0" tIns="0" rIns="0" bIns="0" rtlCol="0" anchor="t">
            <a:spAutoFit/>
          </a:bodyPr>
          <a:lstStyle/>
          <a:p>
            <a:pPr algn="l">
              <a:lnSpc>
                <a:spcPts val="8377"/>
              </a:lnSpc>
            </a:pPr>
            <a:r>
              <a:rPr lang="en-US" sz="6980" b="1" dirty="0">
                <a:solidFill>
                  <a:srgbClr val="FFFFFF"/>
                </a:solidFill>
                <a:latin typeface="Montserrat Bold"/>
                <a:ea typeface="Montserrat Bold"/>
                <a:cs typeface="Montserrat Bold"/>
                <a:sym typeface="Montserrat Bold"/>
              </a:rPr>
              <a:t> Sanofi Treats  </a:t>
            </a:r>
          </a:p>
        </p:txBody>
      </p:sp>
      <p:sp>
        <p:nvSpPr>
          <p:cNvPr id="8" name="TextBox 8"/>
          <p:cNvSpPr txBox="1"/>
          <p:nvPr/>
        </p:nvSpPr>
        <p:spPr>
          <a:xfrm>
            <a:off x="9434462" y="1983541"/>
            <a:ext cx="7481938" cy="393249"/>
          </a:xfrm>
          <a:prstGeom prst="rect">
            <a:avLst/>
          </a:prstGeom>
        </p:spPr>
        <p:txBody>
          <a:bodyPr wrap="square" lIns="0" tIns="0" rIns="0" bIns="0" rtlCol="0" anchor="t">
            <a:spAutoFit/>
          </a:bodyPr>
          <a:lstStyle/>
          <a:p>
            <a:pPr marL="0" lvl="0" indent="0" algn="l">
              <a:lnSpc>
                <a:spcPts val="3400"/>
              </a:lnSpc>
              <a:spcBef>
                <a:spcPct val="0"/>
              </a:spcBef>
            </a:pPr>
            <a:r>
              <a:rPr lang="en-US" sz="2000" dirty="0">
                <a:solidFill>
                  <a:srgbClr val="FFFFFF">
                    <a:alpha val="80000"/>
                  </a:srgbClr>
                </a:solidFill>
                <a:latin typeface="Open Sans"/>
                <a:ea typeface="Open Sans"/>
                <a:cs typeface="Open Sans"/>
                <a:sym typeface="Open Sans"/>
              </a:rPr>
              <a:t> “Chase the miracles of science to improve people’s Live’s” </a:t>
            </a:r>
            <a:endParaRPr lang="en-US" sz="2000" u="none" strike="noStrike" dirty="0">
              <a:solidFill>
                <a:srgbClr val="FFFFFF">
                  <a:alpha val="80000"/>
                </a:srgbClr>
              </a:solidFill>
              <a:latin typeface="Open Sans"/>
              <a:ea typeface="Open Sans"/>
              <a:cs typeface="Open Sans"/>
              <a:sym typeface="Open Sans"/>
            </a:endParaRPr>
          </a:p>
        </p:txBody>
      </p:sp>
      <p:sp>
        <p:nvSpPr>
          <p:cNvPr id="18" name="TextBox 18"/>
          <p:cNvSpPr txBox="1"/>
          <p:nvPr/>
        </p:nvSpPr>
        <p:spPr>
          <a:xfrm>
            <a:off x="0" y="4260427"/>
            <a:ext cx="5428865" cy="421847"/>
          </a:xfrm>
          <a:prstGeom prst="rect">
            <a:avLst/>
          </a:prstGeom>
        </p:spPr>
        <p:txBody>
          <a:bodyPr wrap="square" lIns="0" tIns="0" rIns="0" bIns="0" rtlCol="0" anchor="t">
            <a:spAutoFit/>
          </a:bodyPr>
          <a:lstStyle/>
          <a:p>
            <a:pPr algn="ctr">
              <a:lnSpc>
                <a:spcPts val="3220"/>
              </a:lnSpc>
            </a:pPr>
            <a:r>
              <a:rPr lang="en-US" sz="3600" b="1" spc="147" dirty="0">
                <a:solidFill>
                  <a:srgbClr val="FFFFFF"/>
                </a:solidFill>
                <a:latin typeface="Montserrat Bold"/>
                <a:ea typeface="Montserrat Bold"/>
                <a:cs typeface="Montserrat Bold"/>
                <a:sym typeface="Montserrat Bold"/>
              </a:rPr>
              <a:t>Rare Diseases</a:t>
            </a:r>
            <a:r>
              <a:rPr lang="en-US" sz="2300" b="1" spc="147" dirty="0">
                <a:solidFill>
                  <a:srgbClr val="FFFFFF"/>
                </a:solidFill>
                <a:latin typeface="Montserrat Bold"/>
                <a:ea typeface="Montserrat Bold"/>
                <a:cs typeface="Montserrat Bold"/>
                <a:sym typeface="Montserrat Bold"/>
              </a:rPr>
              <a:t> </a:t>
            </a:r>
          </a:p>
        </p:txBody>
      </p:sp>
      <p:sp>
        <p:nvSpPr>
          <p:cNvPr id="19" name="TextBox 19"/>
          <p:cNvSpPr txBox="1"/>
          <p:nvPr/>
        </p:nvSpPr>
        <p:spPr>
          <a:xfrm>
            <a:off x="1563838" y="4835931"/>
            <a:ext cx="3795692" cy="393185"/>
          </a:xfrm>
          <a:prstGeom prst="rect">
            <a:avLst/>
          </a:prstGeom>
        </p:spPr>
        <p:txBody>
          <a:bodyPr lIns="0" tIns="0" rIns="0" bIns="0" rtlCol="0" anchor="t">
            <a:spAutoFit/>
          </a:bodyPr>
          <a:lstStyle/>
          <a:p>
            <a:pPr marL="0" lvl="0" indent="0" algn="ctr">
              <a:lnSpc>
                <a:spcPts val="3400"/>
              </a:lnSpc>
              <a:spcBef>
                <a:spcPct val="0"/>
              </a:spcBef>
            </a:pPr>
            <a:r>
              <a:rPr lang="en-US" sz="2000" u="none" strike="noStrike" dirty="0">
                <a:solidFill>
                  <a:srgbClr val="FFFFFF">
                    <a:alpha val="80000"/>
                  </a:srgbClr>
                </a:solidFill>
                <a:latin typeface="Open Sans"/>
                <a:ea typeface="Open Sans"/>
                <a:cs typeface="Open Sans"/>
                <a:sym typeface="Open Sans"/>
              </a:rPr>
              <a:t>.</a:t>
            </a:r>
          </a:p>
        </p:txBody>
      </p:sp>
      <p:grpSp>
        <p:nvGrpSpPr>
          <p:cNvPr id="20" name="Group 20"/>
          <p:cNvGrpSpPr/>
          <p:nvPr/>
        </p:nvGrpSpPr>
        <p:grpSpPr>
          <a:xfrm>
            <a:off x="10192096" y="399374"/>
            <a:ext cx="223236" cy="223236"/>
            <a:chOff x="0" y="0"/>
            <a:chExt cx="812800" cy="812800"/>
          </a:xfrm>
        </p:grpSpPr>
        <p:sp>
          <p:nvSpPr>
            <p:cNvPr id="21" name="Freeform 21"/>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dirty="0"/>
            </a:p>
          </p:txBody>
        </p:sp>
        <p:sp>
          <p:nvSpPr>
            <p:cNvPr id="22" name="TextBox 22"/>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grpSp>
        <p:nvGrpSpPr>
          <p:cNvPr id="23" name="Group 23"/>
          <p:cNvGrpSpPr/>
          <p:nvPr/>
        </p:nvGrpSpPr>
        <p:grpSpPr>
          <a:xfrm>
            <a:off x="15478947" y="1407808"/>
            <a:ext cx="345156" cy="345156"/>
            <a:chOff x="0" y="0"/>
            <a:chExt cx="812800" cy="812800"/>
          </a:xfrm>
        </p:grpSpPr>
        <p:sp>
          <p:nvSpPr>
            <p:cNvPr id="24" name="Freeform 2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a:p>
          </p:txBody>
        </p:sp>
        <p:sp>
          <p:nvSpPr>
            <p:cNvPr id="25" name="TextBox 25"/>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grpSp>
        <p:nvGrpSpPr>
          <p:cNvPr id="26" name="Group 26"/>
          <p:cNvGrpSpPr/>
          <p:nvPr/>
        </p:nvGrpSpPr>
        <p:grpSpPr>
          <a:xfrm>
            <a:off x="16684564" y="9301438"/>
            <a:ext cx="1971124" cy="1971124"/>
            <a:chOff x="0" y="0"/>
            <a:chExt cx="812800" cy="812800"/>
          </a:xfrm>
        </p:grpSpPr>
        <p:sp>
          <p:nvSpPr>
            <p:cNvPr id="27" name="Freeform 2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gradFill rotWithShape="1">
              <a:gsLst>
                <a:gs pos="0">
                  <a:srgbClr val="4EA46A">
                    <a:alpha val="100000"/>
                  </a:srgbClr>
                </a:gs>
                <a:gs pos="100000">
                  <a:srgbClr val="005C57">
                    <a:alpha val="100000"/>
                  </a:srgbClr>
                </a:gs>
              </a:gsLst>
              <a:lin ang="0"/>
            </a:gradFill>
          </p:spPr>
          <p:txBody>
            <a:bodyPr/>
            <a:lstStyle/>
            <a:p>
              <a:endParaRPr lang="en-US"/>
            </a:p>
          </p:txBody>
        </p:sp>
        <p:sp>
          <p:nvSpPr>
            <p:cNvPr id="28" name="TextBox 28"/>
            <p:cNvSpPr txBox="1"/>
            <p:nvPr/>
          </p:nvSpPr>
          <p:spPr>
            <a:xfrm>
              <a:off x="76200" y="47625"/>
              <a:ext cx="660400" cy="688975"/>
            </a:xfrm>
            <a:prstGeom prst="rect">
              <a:avLst/>
            </a:prstGeom>
          </p:spPr>
          <p:txBody>
            <a:bodyPr lIns="50800" tIns="50800" rIns="50800" bIns="50800" rtlCol="0" anchor="ctr"/>
            <a:lstStyle/>
            <a:p>
              <a:pPr algn="ctr">
                <a:lnSpc>
                  <a:spcPts val="2799"/>
                </a:lnSpc>
              </a:pPr>
              <a:endParaRPr/>
            </a:p>
          </p:txBody>
        </p:sp>
      </p:grpSp>
      <p:pic>
        <p:nvPicPr>
          <p:cNvPr id="6150" name="Picture 6" descr="R&amp;D-Driven and AI-Powered Biopharma Company | Sanofi">
            <a:extLst>
              <a:ext uri="{FF2B5EF4-FFF2-40B4-BE49-F238E27FC236}">
                <a16:creationId xmlns:a16="http://schemas.microsoft.com/office/drawing/2014/main" id="{00C17166-1002-3C8D-E7B8-EFB29FC1A7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35" y="20728"/>
            <a:ext cx="7089740" cy="3998422"/>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a:extLst>
              <a:ext uri="{FF2B5EF4-FFF2-40B4-BE49-F238E27FC236}">
                <a16:creationId xmlns:a16="http://schemas.microsoft.com/office/drawing/2014/main" id="{733822AC-F293-0140-4503-101AABBC490F}"/>
              </a:ext>
            </a:extLst>
          </p:cNvPr>
          <p:cNvSpPr txBox="1"/>
          <p:nvPr/>
        </p:nvSpPr>
        <p:spPr>
          <a:xfrm>
            <a:off x="104057" y="5642680"/>
            <a:ext cx="5867400" cy="3046988"/>
          </a:xfrm>
          <a:prstGeom prst="rect">
            <a:avLst/>
          </a:prstGeom>
          <a:noFill/>
        </p:spPr>
        <p:txBody>
          <a:bodyPr wrap="square" rtlCol="0">
            <a:spAutoFit/>
          </a:bodyPr>
          <a:lstStyle/>
          <a:p>
            <a:r>
              <a:rPr lang="en-US" sz="3200" dirty="0">
                <a:solidFill>
                  <a:schemeClr val="bg1"/>
                </a:solidFill>
                <a:latin typeface="Times New Roman" panose="02020603050405020304" pitchFamily="18" charset="0"/>
                <a:cs typeface="Times New Roman" panose="02020603050405020304" pitchFamily="18" charset="0"/>
              </a:rPr>
              <a:t>Rare and difficult to treat sometimes can be misdiagnosed .Largest in the industry with approved treatments for conditions like </a:t>
            </a:r>
            <a:r>
              <a:rPr lang="en-US" sz="3200" dirty="0" err="1">
                <a:solidFill>
                  <a:schemeClr val="bg1"/>
                </a:solidFill>
                <a:latin typeface="Times New Roman" panose="02020603050405020304" pitchFamily="18" charset="0"/>
                <a:cs typeface="Times New Roman" panose="02020603050405020304" pitchFamily="18" charset="0"/>
              </a:rPr>
              <a:t>fabry</a:t>
            </a:r>
            <a:r>
              <a:rPr lang="en-US" sz="3200" dirty="0">
                <a:solidFill>
                  <a:schemeClr val="bg1"/>
                </a:solidFill>
                <a:latin typeface="Times New Roman" panose="02020603050405020304" pitchFamily="18" charset="0"/>
                <a:cs typeface="Times New Roman" panose="02020603050405020304" pitchFamily="18" charset="0"/>
              </a:rPr>
              <a:t> disease, Gaucher disease and </a:t>
            </a:r>
            <a:r>
              <a:rPr lang="en-US" sz="3200" dirty="0" err="1">
                <a:solidFill>
                  <a:schemeClr val="bg1"/>
                </a:solidFill>
                <a:latin typeface="Times New Roman" panose="02020603050405020304" pitchFamily="18" charset="0"/>
                <a:cs typeface="Times New Roman" panose="02020603050405020304" pitchFamily="18" charset="0"/>
              </a:rPr>
              <a:t>pompe</a:t>
            </a:r>
            <a:r>
              <a:rPr lang="en-US" sz="3200" dirty="0">
                <a:solidFill>
                  <a:schemeClr val="bg1"/>
                </a:solidFill>
                <a:latin typeface="Times New Roman" panose="02020603050405020304" pitchFamily="18" charset="0"/>
                <a:cs typeface="Times New Roman" panose="02020603050405020304" pitchFamily="18" charset="0"/>
              </a:rPr>
              <a:t> disease </a:t>
            </a:r>
          </a:p>
        </p:txBody>
      </p:sp>
      <p:sp>
        <p:nvSpPr>
          <p:cNvPr id="31" name="TextBox 18">
            <a:extLst>
              <a:ext uri="{FF2B5EF4-FFF2-40B4-BE49-F238E27FC236}">
                <a16:creationId xmlns:a16="http://schemas.microsoft.com/office/drawing/2014/main" id="{C6537F38-1ED3-3FDD-5342-162170202A68}"/>
              </a:ext>
            </a:extLst>
          </p:cNvPr>
          <p:cNvSpPr txBox="1"/>
          <p:nvPr/>
        </p:nvSpPr>
        <p:spPr>
          <a:xfrm>
            <a:off x="6454967" y="3186934"/>
            <a:ext cx="5428865" cy="832216"/>
          </a:xfrm>
          <a:prstGeom prst="rect">
            <a:avLst/>
          </a:prstGeom>
        </p:spPr>
        <p:txBody>
          <a:bodyPr wrap="square" lIns="0" tIns="0" rIns="0" bIns="0" rtlCol="0" anchor="t">
            <a:spAutoFit/>
          </a:bodyPr>
          <a:lstStyle/>
          <a:p>
            <a:pPr algn="ctr">
              <a:lnSpc>
                <a:spcPts val="3220"/>
              </a:lnSpc>
            </a:pPr>
            <a:r>
              <a:rPr lang="en-US" sz="3600" b="1" spc="147" dirty="0">
                <a:solidFill>
                  <a:srgbClr val="FFFFFF"/>
                </a:solidFill>
                <a:latin typeface="Montserrat Bold"/>
                <a:ea typeface="Montserrat Bold"/>
                <a:cs typeface="Montserrat Bold"/>
                <a:sym typeface="Montserrat Bold"/>
              </a:rPr>
              <a:t>Immunology &amp; Inflammation </a:t>
            </a:r>
          </a:p>
        </p:txBody>
      </p:sp>
      <p:sp>
        <p:nvSpPr>
          <p:cNvPr id="32" name="TextBox 31">
            <a:extLst>
              <a:ext uri="{FF2B5EF4-FFF2-40B4-BE49-F238E27FC236}">
                <a16:creationId xmlns:a16="http://schemas.microsoft.com/office/drawing/2014/main" id="{F37598CD-597B-9C89-F1F0-5BF46A83E8D7}"/>
              </a:ext>
            </a:extLst>
          </p:cNvPr>
          <p:cNvSpPr txBox="1"/>
          <p:nvPr/>
        </p:nvSpPr>
        <p:spPr>
          <a:xfrm>
            <a:off x="6602959" y="4260427"/>
            <a:ext cx="5867400" cy="3323987"/>
          </a:xfrm>
          <a:prstGeom prst="rect">
            <a:avLst/>
          </a:prstGeom>
          <a:noFill/>
        </p:spPr>
        <p:txBody>
          <a:bodyPr wrap="square" rtlCol="0">
            <a:spAutoFit/>
          </a:bodyPr>
          <a:lstStyle/>
          <a:p>
            <a:br>
              <a:rPr lang="en-US" dirty="0"/>
            </a:br>
            <a:r>
              <a:rPr lang="en-US" sz="3200" dirty="0">
                <a:solidFill>
                  <a:schemeClr val="bg1"/>
                </a:solidFill>
                <a:latin typeface="Times New Roman" panose="02020603050405020304" pitchFamily="18" charset="0"/>
                <a:cs typeface="Times New Roman" panose="02020603050405020304" pitchFamily="18" charset="0"/>
              </a:rPr>
              <a:t>Treatment for atopic dermatitis asthma and chronic </a:t>
            </a:r>
            <a:r>
              <a:rPr lang="en-US" sz="3200" dirty="0" err="1">
                <a:solidFill>
                  <a:schemeClr val="bg1"/>
                </a:solidFill>
                <a:latin typeface="Times New Roman" panose="02020603050405020304" pitchFamily="18" charset="0"/>
                <a:cs typeface="Times New Roman" panose="02020603050405020304" pitchFamily="18" charset="0"/>
              </a:rPr>
              <a:t>rhinosinutis</a:t>
            </a:r>
            <a:r>
              <a:rPr lang="en-US" sz="3200" dirty="0">
                <a:solidFill>
                  <a:schemeClr val="bg1"/>
                </a:solidFill>
                <a:latin typeface="Times New Roman" panose="02020603050405020304" pitchFamily="18" charset="0"/>
                <a:cs typeface="Times New Roman" panose="02020603050405020304" pitchFamily="18" charset="0"/>
              </a:rPr>
              <a:t> with nasal polyps. There is also treatments for dermatological, respiratory and gastrointestinal diseases </a:t>
            </a:r>
            <a:endParaRPr lang="en-US" sz="3200" dirty="0">
              <a:latin typeface="Times New Roman" panose="02020603050405020304" pitchFamily="18" charset="0"/>
              <a:cs typeface="Times New Roman" panose="02020603050405020304" pitchFamily="18" charset="0"/>
            </a:endParaRPr>
          </a:p>
        </p:txBody>
      </p:sp>
      <p:sp>
        <p:nvSpPr>
          <p:cNvPr id="33" name="TextBox 18">
            <a:extLst>
              <a:ext uri="{FF2B5EF4-FFF2-40B4-BE49-F238E27FC236}">
                <a16:creationId xmlns:a16="http://schemas.microsoft.com/office/drawing/2014/main" id="{3BDC00E7-275F-45B8-613E-17EA55C0C31A}"/>
              </a:ext>
            </a:extLst>
          </p:cNvPr>
          <p:cNvSpPr txBox="1"/>
          <p:nvPr/>
        </p:nvSpPr>
        <p:spPr>
          <a:xfrm>
            <a:off x="11885549" y="3199201"/>
            <a:ext cx="5428865" cy="421847"/>
          </a:xfrm>
          <a:prstGeom prst="rect">
            <a:avLst/>
          </a:prstGeom>
        </p:spPr>
        <p:txBody>
          <a:bodyPr wrap="square" lIns="0" tIns="0" rIns="0" bIns="0" rtlCol="0" anchor="t">
            <a:spAutoFit/>
          </a:bodyPr>
          <a:lstStyle/>
          <a:p>
            <a:pPr algn="ctr">
              <a:lnSpc>
                <a:spcPts val="3220"/>
              </a:lnSpc>
            </a:pPr>
            <a:r>
              <a:rPr lang="en-US" sz="3600" b="1" spc="147" dirty="0">
                <a:solidFill>
                  <a:srgbClr val="FFFFFF"/>
                </a:solidFill>
                <a:latin typeface="Montserrat Bold"/>
                <a:ea typeface="Montserrat Bold"/>
                <a:cs typeface="Montserrat Bold"/>
                <a:sym typeface="Montserrat Bold"/>
              </a:rPr>
              <a:t>Oncology</a:t>
            </a:r>
          </a:p>
        </p:txBody>
      </p:sp>
      <p:sp>
        <p:nvSpPr>
          <p:cNvPr id="36" name="TextBox 35">
            <a:extLst>
              <a:ext uri="{FF2B5EF4-FFF2-40B4-BE49-F238E27FC236}">
                <a16:creationId xmlns:a16="http://schemas.microsoft.com/office/drawing/2014/main" id="{43DE137E-CC7E-1544-4927-9229725ED699}"/>
              </a:ext>
            </a:extLst>
          </p:cNvPr>
          <p:cNvSpPr txBox="1"/>
          <p:nvPr/>
        </p:nvSpPr>
        <p:spPr>
          <a:xfrm>
            <a:off x="12954000" y="4471350"/>
            <a:ext cx="4360414" cy="1384995"/>
          </a:xfrm>
          <a:prstGeom prst="rect">
            <a:avLst/>
          </a:prstGeom>
          <a:noFill/>
        </p:spPr>
        <p:txBody>
          <a:bodyPr wrap="square" rtlCol="0">
            <a:spAutoFit/>
          </a:bodyPr>
          <a:lstStyle/>
          <a:p>
            <a:r>
              <a:rPr lang="en-US" sz="2800" dirty="0">
                <a:solidFill>
                  <a:schemeClr val="bg1"/>
                </a:solidFill>
                <a:latin typeface="Times New Roman" panose="02020603050405020304" pitchFamily="18" charset="0"/>
                <a:cs typeface="Times New Roman" panose="02020603050405020304" pitchFamily="18" charset="0"/>
              </a:rPr>
              <a:t>Various cancers including skin, prostate , lung , colon,</a:t>
            </a:r>
          </a:p>
          <a:p>
            <a:r>
              <a:rPr lang="en-US" sz="2800" dirty="0">
                <a:solidFill>
                  <a:schemeClr val="bg1"/>
                </a:solidFill>
                <a:latin typeface="Times New Roman" panose="02020603050405020304" pitchFamily="18" charset="0"/>
                <a:cs typeface="Times New Roman" panose="02020603050405020304" pitchFamily="18" charset="0"/>
              </a:rPr>
              <a:t>Breast and blood cancers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75000"/>
            <a:alpha val="55895"/>
          </a:schemeClr>
        </a:solidFill>
        <a:effectLst/>
      </p:bgPr>
    </p:bg>
    <p:spTree>
      <p:nvGrpSpPr>
        <p:cNvPr id="1" name=""/>
        <p:cNvGrpSpPr/>
        <p:nvPr/>
      </p:nvGrpSpPr>
      <p:grpSpPr>
        <a:xfrm>
          <a:off x="0" y="0"/>
          <a:ext cx="0" cy="0"/>
          <a:chOff x="0" y="0"/>
          <a:chExt cx="0" cy="0"/>
        </a:xfrm>
      </p:grpSpPr>
      <p:sp>
        <p:nvSpPr>
          <p:cNvPr id="4103" name="Rectangle 410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00" cy="10287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05" name="Freeform: Shape 410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564234" y="-380505"/>
            <a:ext cx="2741457" cy="2065483"/>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07" name="Rectangle 410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337461" y="633219"/>
            <a:ext cx="968052" cy="968052"/>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9" name="Rectangle 410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5065223" y="982710"/>
            <a:ext cx="1031208" cy="103120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1" name="Freeform: Shape 411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4034964" y="0"/>
            <a:ext cx="4253036" cy="2221255"/>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113" name="Isosceles Triangle 411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964516" y="9173251"/>
            <a:ext cx="2241769" cy="111374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270+ Thank You Tablet Stock Photos, Pictures &amp; Royalty-Free Images - iStock  | Thank you computer">
            <a:extLst>
              <a:ext uri="{FF2B5EF4-FFF2-40B4-BE49-F238E27FC236}">
                <a16:creationId xmlns:a16="http://schemas.microsoft.com/office/drawing/2014/main" id="{9C5A28E8-BC39-61D3-DB3E-0D4E5CD0AE4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63918" y="456145"/>
            <a:ext cx="8356598" cy="8356598"/>
          </a:xfrm>
          <a:prstGeom prst="rect">
            <a:avLst/>
          </a:prstGeom>
          <a:noFill/>
          <a:ln>
            <a:noFill/>
          </a:ln>
          <a:effectLst>
            <a:glow rad="1905000">
              <a:schemeClr val="accent1"/>
            </a:glow>
          </a:effectLst>
          <a:extLst>
            <a:ext uri="{909E8E84-426E-40DD-AFC4-6F175D3DCCD1}">
              <a14:hiddenFill xmlns:a14="http://schemas.microsoft.com/office/drawing/2010/main">
                <a:solidFill>
                  <a:srgbClr val="FFFFFF"/>
                </a:solidFill>
              </a14:hiddenFill>
            </a:ext>
          </a:extLst>
        </p:spPr>
      </p:pic>
      <p:sp>
        <p:nvSpPr>
          <p:cNvPr id="4115" name="Isosceles Triangle 411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406120" y="9679714"/>
            <a:ext cx="1222354" cy="607286"/>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erson sitting on rocks by water&#10;&#10;AI-generated content may be incorrect.">
            <a:extLst>
              <a:ext uri="{FF2B5EF4-FFF2-40B4-BE49-F238E27FC236}">
                <a16:creationId xmlns:a16="http://schemas.microsoft.com/office/drawing/2014/main" id="{A71E174A-6539-8389-060D-B3DBBADAE4A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346245" y="6749621"/>
            <a:ext cx="3695698" cy="2771774"/>
          </a:xfrm>
          <a:prstGeom prst="rect">
            <a:avLst/>
          </a:prstGeom>
        </p:spPr>
      </p:pic>
      <p:sp>
        <p:nvSpPr>
          <p:cNvPr id="7" name="TextBox 6">
            <a:extLst>
              <a:ext uri="{FF2B5EF4-FFF2-40B4-BE49-F238E27FC236}">
                <a16:creationId xmlns:a16="http://schemas.microsoft.com/office/drawing/2014/main" id="{BA599E37-F2FE-BCD0-ABE5-004DF98A4F14}"/>
              </a:ext>
            </a:extLst>
          </p:cNvPr>
          <p:cNvSpPr txBox="1"/>
          <p:nvPr/>
        </p:nvSpPr>
        <p:spPr>
          <a:xfrm>
            <a:off x="115717" y="5918327"/>
            <a:ext cx="12115800" cy="369332"/>
          </a:xfrm>
          <a:prstGeom prst="rect">
            <a:avLst/>
          </a:prstGeom>
          <a:noFill/>
        </p:spPr>
        <p:txBody>
          <a:bodyPr wrap="square" rtlCol="0">
            <a:spAutoFit/>
          </a:bodyPr>
          <a:lstStyle/>
          <a:p>
            <a:r>
              <a:rPr lang="en-US" dirty="0"/>
              <a:t>Theresa Jimenez-Garcia </a:t>
            </a:r>
          </a:p>
        </p:txBody>
      </p:sp>
      <p:sp>
        <p:nvSpPr>
          <p:cNvPr id="8" name="TextBox 7">
            <a:extLst>
              <a:ext uri="{FF2B5EF4-FFF2-40B4-BE49-F238E27FC236}">
                <a16:creationId xmlns:a16="http://schemas.microsoft.com/office/drawing/2014/main" id="{A4D3E675-A02E-939F-9379-F2D88A7D656C}"/>
              </a:ext>
            </a:extLst>
          </p:cNvPr>
          <p:cNvSpPr txBox="1"/>
          <p:nvPr/>
        </p:nvSpPr>
        <p:spPr>
          <a:xfrm>
            <a:off x="3003208" y="9418104"/>
            <a:ext cx="14751392"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Thank you so much for listening! I can’t wait to learn so much more about Sanofi. See you soon ! </a:t>
            </a:r>
          </a:p>
        </p:txBody>
      </p:sp>
    </p:spTree>
    <p:extLst>
      <p:ext uri="{BB962C8B-B14F-4D97-AF65-F5344CB8AC3E}">
        <p14:creationId xmlns:p14="http://schemas.microsoft.com/office/powerpoint/2010/main" val="3608299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1097</TotalTime>
  <Words>199</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Times New Roman</vt:lpstr>
      <vt:lpstr>Montserrat Bold</vt:lpstr>
      <vt:lpstr>Open Sans</vt:lpstr>
      <vt:lpstr>Calibri</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Green Modern Bold Digital Marketing Presentation</dc:title>
  <dc:creator>Nazneen</dc:creator>
  <cp:lastModifiedBy>Nazneen Merchant</cp:lastModifiedBy>
  <cp:revision>6</cp:revision>
  <dcterms:created xsi:type="dcterms:W3CDTF">2006-08-16T00:00:00Z</dcterms:created>
  <dcterms:modified xsi:type="dcterms:W3CDTF">2025-08-15T18:52:20Z</dcterms:modified>
  <dc:identifier>DAGv_ns8Gxk</dc:identifier>
</cp:coreProperties>
</file>