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Nourd" panose="020B0604020202020204" charset="0"/>
      <p:regular r:id="rId5"/>
    </p:embeddedFont>
    <p:embeddedFont>
      <p:font typeface="Nourd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2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00271">
            <a:off x="2411616" y="-4330777"/>
            <a:ext cx="13464768" cy="18948555"/>
          </a:xfrm>
          <a:custGeom>
            <a:avLst/>
            <a:gdLst/>
            <a:ahLst/>
            <a:cxnLst/>
            <a:rect l="l" t="t" r="r" b="b"/>
            <a:pathLst>
              <a:path w="13464768" h="18948555">
                <a:moveTo>
                  <a:pt x="0" y="0"/>
                </a:moveTo>
                <a:lnTo>
                  <a:pt x="13464768" y="0"/>
                </a:lnTo>
                <a:lnTo>
                  <a:pt x="13464768" y="18948554"/>
                </a:lnTo>
                <a:lnTo>
                  <a:pt x="0" y="1894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53001" y="599423"/>
            <a:ext cx="12581999" cy="9088154"/>
          </a:xfrm>
          <a:custGeom>
            <a:avLst/>
            <a:gdLst/>
            <a:ahLst/>
            <a:cxnLst/>
            <a:rect l="l" t="t" r="r" b="b"/>
            <a:pathLst>
              <a:path w="12581999" h="9088154">
                <a:moveTo>
                  <a:pt x="0" y="0"/>
                </a:moveTo>
                <a:lnTo>
                  <a:pt x="12581998" y="0"/>
                </a:lnTo>
                <a:lnTo>
                  <a:pt x="12581998" y="9088154"/>
                </a:lnTo>
                <a:lnTo>
                  <a:pt x="0" y="9088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1634" y="1968413"/>
            <a:ext cx="3501060" cy="3322824"/>
          </a:xfrm>
          <a:custGeom>
            <a:avLst/>
            <a:gdLst/>
            <a:ahLst/>
            <a:cxnLst/>
            <a:rect l="l" t="t" r="r" b="b"/>
            <a:pathLst>
              <a:path w="3501060" h="3322824">
                <a:moveTo>
                  <a:pt x="0" y="0"/>
                </a:moveTo>
                <a:lnTo>
                  <a:pt x="3501061" y="0"/>
                </a:lnTo>
                <a:lnTo>
                  <a:pt x="3501061" y="3322825"/>
                </a:lnTo>
                <a:lnTo>
                  <a:pt x="0" y="3322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18236" y="1968413"/>
            <a:ext cx="1965874" cy="1723011"/>
          </a:xfrm>
          <a:custGeom>
            <a:avLst/>
            <a:gdLst/>
            <a:ahLst/>
            <a:cxnLst/>
            <a:rect l="l" t="t" r="r" b="b"/>
            <a:pathLst>
              <a:path w="1965874" h="1723011">
                <a:moveTo>
                  <a:pt x="0" y="0"/>
                </a:moveTo>
                <a:lnTo>
                  <a:pt x="1965873" y="0"/>
                </a:lnTo>
                <a:lnTo>
                  <a:pt x="1965873" y="1723011"/>
                </a:lnTo>
                <a:lnTo>
                  <a:pt x="0" y="1723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812381">
            <a:off x="-643015" y="7203321"/>
            <a:ext cx="1965874" cy="1723011"/>
          </a:xfrm>
          <a:custGeom>
            <a:avLst/>
            <a:gdLst/>
            <a:ahLst/>
            <a:cxnLst/>
            <a:rect l="l" t="t" r="r" b="b"/>
            <a:pathLst>
              <a:path w="1965874" h="1723011">
                <a:moveTo>
                  <a:pt x="0" y="0"/>
                </a:moveTo>
                <a:lnTo>
                  <a:pt x="1965874" y="0"/>
                </a:lnTo>
                <a:lnTo>
                  <a:pt x="1965874" y="1723011"/>
                </a:lnTo>
                <a:lnTo>
                  <a:pt x="0" y="1723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319869">
            <a:off x="1671354" y="8204956"/>
            <a:ext cx="2816798" cy="1634320"/>
          </a:xfrm>
          <a:custGeom>
            <a:avLst/>
            <a:gdLst/>
            <a:ahLst/>
            <a:cxnLst/>
            <a:rect l="l" t="t" r="r" b="b"/>
            <a:pathLst>
              <a:path w="2816798" h="1634320">
                <a:moveTo>
                  <a:pt x="0" y="0"/>
                </a:moveTo>
                <a:lnTo>
                  <a:pt x="2816798" y="0"/>
                </a:lnTo>
                <a:lnTo>
                  <a:pt x="2816798" y="1634319"/>
                </a:lnTo>
                <a:lnTo>
                  <a:pt x="0" y="1634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23397">
            <a:off x="2806157" y="-207695"/>
            <a:ext cx="2069650" cy="1200821"/>
          </a:xfrm>
          <a:custGeom>
            <a:avLst/>
            <a:gdLst/>
            <a:ahLst/>
            <a:cxnLst/>
            <a:rect l="l" t="t" r="r" b="b"/>
            <a:pathLst>
              <a:path w="2069650" h="1200821">
                <a:moveTo>
                  <a:pt x="0" y="0"/>
                </a:moveTo>
                <a:lnTo>
                  <a:pt x="2069650" y="0"/>
                </a:lnTo>
                <a:lnTo>
                  <a:pt x="2069650" y="1200821"/>
                </a:lnTo>
                <a:lnTo>
                  <a:pt x="0" y="12008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906648">
            <a:off x="12955257" y="858073"/>
            <a:ext cx="2199983" cy="1944352"/>
          </a:xfrm>
          <a:custGeom>
            <a:avLst/>
            <a:gdLst/>
            <a:ahLst/>
            <a:cxnLst/>
            <a:rect l="l" t="t" r="r" b="b"/>
            <a:pathLst>
              <a:path w="2199983" h="1944352">
                <a:moveTo>
                  <a:pt x="0" y="0"/>
                </a:moveTo>
                <a:lnTo>
                  <a:pt x="2199983" y="0"/>
                </a:lnTo>
                <a:lnTo>
                  <a:pt x="2199983" y="1944352"/>
                </a:lnTo>
                <a:lnTo>
                  <a:pt x="0" y="19443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912695" y="4114718"/>
            <a:ext cx="10462611" cy="287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37"/>
              </a:lnSpc>
            </a:pPr>
            <a:r>
              <a:rPr lang="en-US" sz="11037" b="1">
                <a:solidFill>
                  <a:srgbClr val="FDEFF0"/>
                </a:solidFill>
                <a:latin typeface="Nourd Bold"/>
                <a:ea typeface="Nourd Bold"/>
                <a:cs typeface="Nourd Bold"/>
                <a:sym typeface="Nourd Bold"/>
              </a:rPr>
              <a:t>At A Glance Presentation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12695" y="7711857"/>
            <a:ext cx="1046261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E0406"/>
                </a:solidFill>
                <a:latin typeface="Nourd"/>
                <a:ea typeface="Nourd"/>
                <a:cs typeface="Nourd"/>
                <a:sym typeface="Nourd"/>
              </a:rPr>
              <a:t>By Xiomara Castro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75482" y="2633069"/>
            <a:ext cx="8937036" cy="46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500" b="1">
                <a:solidFill>
                  <a:srgbClr val="FDEFF0"/>
                </a:solidFill>
                <a:latin typeface="Nourd Bold"/>
                <a:ea typeface="Nourd Bold"/>
                <a:cs typeface="Nourd Bold"/>
                <a:sym typeface="Nourd Bold"/>
              </a:rPr>
              <a:t>Sanofi </a:t>
            </a:r>
          </a:p>
        </p:txBody>
      </p:sp>
      <p:sp>
        <p:nvSpPr>
          <p:cNvPr id="13" name="Freeform 13"/>
          <p:cNvSpPr/>
          <p:nvPr/>
        </p:nvSpPr>
        <p:spPr>
          <a:xfrm rot="709859">
            <a:off x="14119561" y="7362746"/>
            <a:ext cx="3782437" cy="1019267"/>
          </a:xfrm>
          <a:custGeom>
            <a:avLst/>
            <a:gdLst/>
            <a:ahLst/>
            <a:cxnLst/>
            <a:rect l="l" t="t" r="r" b="b"/>
            <a:pathLst>
              <a:path w="3782437" h="1019267">
                <a:moveTo>
                  <a:pt x="0" y="0"/>
                </a:moveTo>
                <a:lnTo>
                  <a:pt x="3782437" y="0"/>
                </a:lnTo>
                <a:lnTo>
                  <a:pt x="3782437" y="1019267"/>
                </a:lnTo>
                <a:lnTo>
                  <a:pt x="0" y="10192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5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00271">
            <a:off x="2411616" y="-4330777"/>
            <a:ext cx="13464768" cy="18948555"/>
          </a:xfrm>
          <a:custGeom>
            <a:avLst/>
            <a:gdLst/>
            <a:ahLst/>
            <a:cxnLst/>
            <a:rect l="l" t="t" r="r" b="b"/>
            <a:pathLst>
              <a:path w="13464768" h="18948555">
                <a:moveTo>
                  <a:pt x="0" y="0"/>
                </a:moveTo>
                <a:lnTo>
                  <a:pt x="13464768" y="0"/>
                </a:lnTo>
                <a:lnTo>
                  <a:pt x="13464768" y="18948554"/>
                </a:lnTo>
                <a:lnTo>
                  <a:pt x="0" y="1894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34997">
            <a:off x="11408805" y="3172547"/>
            <a:ext cx="3720615" cy="4767655"/>
          </a:xfrm>
          <a:custGeom>
            <a:avLst/>
            <a:gdLst/>
            <a:ahLst/>
            <a:cxnLst/>
            <a:rect l="l" t="t" r="r" b="b"/>
            <a:pathLst>
              <a:path w="3720615" h="4767655">
                <a:moveTo>
                  <a:pt x="0" y="0"/>
                </a:moveTo>
                <a:lnTo>
                  <a:pt x="3720615" y="0"/>
                </a:lnTo>
                <a:lnTo>
                  <a:pt x="3720615" y="4767655"/>
                </a:lnTo>
                <a:lnTo>
                  <a:pt x="0" y="4767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695143" y="3240583"/>
            <a:ext cx="3940856" cy="3859076"/>
            <a:chOff x="-72390" y="7620"/>
            <a:chExt cx="6487160" cy="6352540"/>
          </a:xfrm>
        </p:grpSpPr>
        <p:sp>
          <p:nvSpPr>
            <p:cNvPr id="5" name="Freeform 5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BD5D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65033" y="2786174"/>
            <a:ext cx="3776792" cy="377679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D5D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5544664" y="6959770"/>
            <a:ext cx="5889069" cy="2418951"/>
          </a:xfrm>
          <a:custGeom>
            <a:avLst/>
            <a:gdLst/>
            <a:ahLst/>
            <a:cxnLst/>
            <a:rect l="l" t="t" r="r" b="b"/>
            <a:pathLst>
              <a:path w="5889069" h="2418951">
                <a:moveTo>
                  <a:pt x="0" y="0"/>
                </a:moveTo>
                <a:lnTo>
                  <a:pt x="5889069" y="0"/>
                </a:lnTo>
                <a:lnTo>
                  <a:pt x="5889069" y="2418951"/>
                </a:lnTo>
                <a:lnTo>
                  <a:pt x="0" y="241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81631">
            <a:off x="1091460" y="1447685"/>
            <a:ext cx="2004461" cy="1792899"/>
          </a:xfrm>
          <a:custGeom>
            <a:avLst/>
            <a:gdLst/>
            <a:ahLst/>
            <a:cxnLst/>
            <a:rect l="l" t="t" r="r" b="b"/>
            <a:pathLst>
              <a:path w="2004461" h="1792899">
                <a:moveTo>
                  <a:pt x="0" y="0"/>
                </a:moveTo>
                <a:lnTo>
                  <a:pt x="2004461" y="0"/>
                </a:lnTo>
                <a:lnTo>
                  <a:pt x="2004461" y="1792898"/>
                </a:lnTo>
                <a:lnTo>
                  <a:pt x="0" y="1792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09859">
            <a:off x="14753447" y="2024252"/>
            <a:ext cx="3782437" cy="1019267"/>
          </a:xfrm>
          <a:custGeom>
            <a:avLst/>
            <a:gdLst/>
            <a:ahLst/>
            <a:cxnLst/>
            <a:rect l="l" t="t" r="r" b="b"/>
            <a:pathLst>
              <a:path w="3782437" h="1019267">
                <a:moveTo>
                  <a:pt x="0" y="0"/>
                </a:moveTo>
                <a:lnTo>
                  <a:pt x="3782437" y="0"/>
                </a:lnTo>
                <a:lnTo>
                  <a:pt x="3782437" y="1019267"/>
                </a:lnTo>
                <a:lnTo>
                  <a:pt x="0" y="1019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692273" y="3965935"/>
            <a:ext cx="3459235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76"/>
              </a:lnSpc>
            </a:pPr>
            <a:r>
              <a:rPr lang="en-US" sz="2980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Global</a:t>
            </a:r>
            <a:r>
              <a:rPr lang="en-US" sz="2980" b="1" u="non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 healthcare leader in vaccines, specialty care, and consumer health products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42318" y="3564113"/>
            <a:ext cx="2885606" cy="256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17"/>
              </a:lnSpc>
              <a:spcBef>
                <a:spcPct val="0"/>
              </a:spcBef>
            </a:pPr>
            <a:r>
              <a:rPr lang="en-US" sz="2847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Works </a:t>
            </a:r>
            <a:r>
              <a:rPr lang="en-US" sz="2847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at local, national, and global levels to improve patient outcomes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9476" y="1307070"/>
            <a:ext cx="9129048" cy="6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5"/>
              </a:lnSpc>
              <a:spcBef>
                <a:spcPct val="0"/>
              </a:spcBef>
            </a:pPr>
            <a:r>
              <a:rPr lang="en-US" sz="4650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Industry &amp; Purpose Overview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04403" y="7500844"/>
            <a:ext cx="5249685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76"/>
              </a:lnSpc>
              <a:spcBef>
                <a:spcPct val="0"/>
              </a:spcBef>
            </a:pPr>
            <a:r>
              <a:rPr lang="en-US" sz="2980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Serve patients through research, innovation, and healthcare partnerships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23174" y="3892567"/>
            <a:ext cx="2484796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76"/>
              </a:lnSpc>
              <a:spcBef>
                <a:spcPct val="0"/>
              </a:spcBef>
            </a:pPr>
            <a:r>
              <a:rPr lang="en-US" sz="2980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Address unmet medical needs worldwide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5D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300271">
            <a:off x="2411616" y="-4330777"/>
            <a:ext cx="13464768" cy="18948555"/>
          </a:xfrm>
          <a:custGeom>
            <a:avLst/>
            <a:gdLst/>
            <a:ahLst/>
            <a:cxnLst/>
            <a:rect l="l" t="t" r="r" b="b"/>
            <a:pathLst>
              <a:path w="13464768" h="18948555">
                <a:moveTo>
                  <a:pt x="0" y="0"/>
                </a:moveTo>
                <a:lnTo>
                  <a:pt x="13464768" y="0"/>
                </a:lnTo>
                <a:lnTo>
                  <a:pt x="13464768" y="18948554"/>
                </a:lnTo>
                <a:lnTo>
                  <a:pt x="0" y="18948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34997">
            <a:off x="11408805" y="3172547"/>
            <a:ext cx="3720615" cy="4767655"/>
          </a:xfrm>
          <a:custGeom>
            <a:avLst/>
            <a:gdLst/>
            <a:ahLst/>
            <a:cxnLst/>
            <a:rect l="l" t="t" r="r" b="b"/>
            <a:pathLst>
              <a:path w="3720615" h="4767655">
                <a:moveTo>
                  <a:pt x="0" y="0"/>
                </a:moveTo>
                <a:lnTo>
                  <a:pt x="3720615" y="0"/>
                </a:lnTo>
                <a:lnTo>
                  <a:pt x="3720615" y="4767655"/>
                </a:lnTo>
                <a:lnTo>
                  <a:pt x="0" y="4767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695143" y="3240583"/>
            <a:ext cx="3940856" cy="3859076"/>
            <a:chOff x="-72390" y="7620"/>
            <a:chExt cx="6487160" cy="6352540"/>
          </a:xfrm>
        </p:grpSpPr>
        <p:sp>
          <p:nvSpPr>
            <p:cNvPr id="5" name="Freeform 5"/>
            <p:cNvSpPr/>
            <p:nvPr/>
          </p:nvSpPr>
          <p:spPr>
            <a:xfrm>
              <a:off x="-72390" y="7620"/>
              <a:ext cx="6487160" cy="6352540"/>
            </a:xfrm>
            <a:custGeom>
              <a:avLst/>
              <a:gdLst/>
              <a:ahLst/>
              <a:cxnLst/>
              <a:rect l="l" t="t" r="r" b="b"/>
              <a:pathLst>
                <a:path w="6487160" h="635254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DBD5D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65033" y="2786174"/>
            <a:ext cx="3776792" cy="377679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D5D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5544664" y="6959770"/>
            <a:ext cx="5889069" cy="2418951"/>
          </a:xfrm>
          <a:custGeom>
            <a:avLst/>
            <a:gdLst/>
            <a:ahLst/>
            <a:cxnLst/>
            <a:rect l="l" t="t" r="r" b="b"/>
            <a:pathLst>
              <a:path w="5889069" h="2418951">
                <a:moveTo>
                  <a:pt x="0" y="0"/>
                </a:moveTo>
                <a:lnTo>
                  <a:pt x="5889069" y="0"/>
                </a:lnTo>
                <a:lnTo>
                  <a:pt x="5889069" y="2418951"/>
                </a:lnTo>
                <a:lnTo>
                  <a:pt x="0" y="2418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81631">
            <a:off x="1091460" y="1447685"/>
            <a:ext cx="2004461" cy="1792899"/>
          </a:xfrm>
          <a:custGeom>
            <a:avLst/>
            <a:gdLst/>
            <a:ahLst/>
            <a:cxnLst/>
            <a:rect l="l" t="t" r="r" b="b"/>
            <a:pathLst>
              <a:path w="2004461" h="1792899">
                <a:moveTo>
                  <a:pt x="0" y="0"/>
                </a:moveTo>
                <a:lnTo>
                  <a:pt x="2004461" y="0"/>
                </a:lnTo>
                <a:lnTo>
                  <a:pt x="2004461" y="1792898"/>
                </a:lnTo>
                <a:lnTo>
                  <a:pt x="0" y="1792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09859">
            <a:off x="14753447" y="2024252"/>
            <a:ext cx="3782437" cy="1019267"/>
          </a:xfrm>
          <a:custGeom>
            <a:avLst/>
            <a:gdLst/>
            <a:ahLst/>
            <a:cxnLst/>
            <a:rect l="l" t="t" r="r" b="b"/>
            <a:pathLst>
              <a:path w="3782437" h="1019267">
                <a:moveTo>
                  <a:pt x="0" y="0"/>
                </a:moveTo>
                <a:lnTo>
                  <a:pt x="3782437" y="0"/>
                </a:lnTo>
                <a:lnTo>
                  <a:pt x="3782437" y="1019267"/>
                </a:lnTo>
                <a:lnTo>
                  <a:pt x="0" y="1019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862358" y="3744783"/>
            <a:ext cx="2668604" cy="369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34"/>
              </a:lnSpc>
            </a:pPr>
            <a:r>
              <a:rPr lang="en-US" sz="2695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Career Paths: Research &amp; development, cli</a:t>
            </a:r>
            <a:r>
              <a:rPr lang="en-US" sz="2695" b="1" u="non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nical trials, regulatory affairs, marketing, patient advocacy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03964" y="3575803"/>
            <a:ext cx="3062650" cy="2342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6"/>
              </a:lnSpc>
              <a:spcBef>
                <a:spcPct val="0"/>
              </a:spcBef>
            </a:pPr>
            <a:r>
              <a:rPr lang="en-US" sz="2572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Pediatric C</a:t>
            </a:r>
            <a:r>
              <a:rPr lang="en-US" sz="2572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ancer: Supporting treatments and research to reduce childhood cancer deaths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9476" y="952667"/>
            <a:ext cx="9129048" cy="1386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8"/>
              </a:lnSpc>
              <a:spcBef>
                <a:spcPct val="0"/>
              </a:spcBef>
            </a:pPr>
            <a:r>
              <a:rPr lang="en-US" sz="4962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Products, Achievements &amp; Opportunities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26317" y="7266788"/>
            <a:ext cx="5525764" cy="211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24"/>
              </a:lnSpc>
              <a:spcBef>
                <a:spcPct val="0"/>
              </a:spcBef>
            </a:pPr>
            <a:r>
              <a:rPr lang="en-US" sz="2770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Diverse Career Paths</a:t>
            </a:r>
          </a:p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770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Clinical research, regulatory affairs, marketing, patient advocacy</a:t>
            </a:r>
          </a:p>
          <a:p>
            <a:pPr marL="0" lvl="0" indent="0" algn="ctr">
              <a:lnSpc>
                <a:spcPts val="3324"/>
              </a:lnSpc>
              <a:spcBef>
                <a:spcPct val="0"/>
              </a:spcBef>
            </a:pPr>
            <a:endParaRPr lang="en-US" sz="2770" b="1" u="none" strike="noStrike">
              <a:solidFill>
                <a:srgbClr val="1E0406"/>
              </a:solidFill>
              <a:latin typeface="Nourd Bold"/>
              <a:ea typeface="Nourd Bold"/>
              <a:cs typeface="Nourd Bold"/>
              <a:sym typeface="Nour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73267" y="3754308"/>
            <a:ext cx="2784609" cy="2831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8"/>
              </a:lnSpc>
              <a:spcBef>
                <a:spcPct val="0"/>
              </a:spcBef>
            </a:pPr>
            <a:r>
              <a:rPr lang="en-US" sz="2665" b="1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Polio: Leading the fight for over 40 years; first g</a:t>
            </a:r>
            <a:r>
              <a:rPr lang="en-US" sz="2665" b="1" u="none" strike="noStrike">
                <a:solidFill>
                  <a:srgbClr val="1E0406"/>
                </a:solidFill>
                <a:latin typeface="Nourd Bold"/>
                <a:ea typeface="Nourd Bold"/>
                <a:cs typeface="Nourd Bold"/>
                <a:sym typeface="Nourd Bold"/>
              </a:rPr>
              <a:t>lobal supplier of injectable polio vaccines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Nourd Bold</vt:lpstr>
      <vt:lpstr>Arial</vt:lpstr>
      <vt:lpstr>Nourd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by Xiomara Castro</dc:title>
  <dc:creator>Nazneen</dc:creator>
  <dc:description>Presentation - At-A-Glance Presentation</dc:description>
  <cp:lastModifiedBy>Nazneen Merchant</cp:lastModifiedBy>
  <cp:revision>1</cp:revision>
  <dcterms:created xsi:type="dcterms:W3CDTF">2006-08-16T00:00:00Z</dcterms:created>
  <dcterms:modified xsi:type="dcterms:W3CDTF">2025-08-15T18:49:17Z</dcterms:modified>
  <dc:identifier>DAGwF_Kg1Iw</dc:identifier>
</cp:coreProperties>
</file>