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Almarai" panose="020B0604020202020204" charset="-78"/>
      <p:regular r:id="rId5"/>
    </p:embeddedFont>
    <p:embeddedFont>
      <p:font typeface="Almarai Bold" panose="020B0604020202020204" charset="-78"/>
      <p:regular r:id="rId6"/>
    </p:embeddedFont>
    <p:embeddedFont>
      <p:font typeface="Canva Sans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8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bleStyles" Target="tableStyles.xml"/><Relationship Id="rId5" Type="http://schemas.openxmlformats.org/officeDocument/2006/relationships/font" Target="fonts/font1.fntdata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5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10.svg"/><Relationship Id="rId10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2.svg"/><Relationship Id="rId1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1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65940" y="-491592"/>
            <a:ext cx="8754599" cy="8754599"/>
          </a:xfrm>
          <a:custGeom>
            <a:avLst/>
            <a:gdLst/>
            <a:ahLst/>
            <a:cxnLst/>
            <a:rect l="l" t="t" r="r" b="b"/>
            <a:pathLst>
              <a:path w="8754599" h="8754599">
                <a:moveTo>
                  <a:pt x="0" y="0"/>
                </a:moveTo>
                <a:lnTo>
                  <a:pt x="8754598" y="0"/>
                </a:lnTo>
                <a:lnTo>
                  <a:pt x="8754598" y="8754599"/>
                </a:lnTo>
                <a:lnTo>
                  <a:pt x="0" y="87545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2201419" y="5061812"/>
            <a:ext cx="5246522" cy="7495031"/>
            <a:chOff x="0" y="0"/>
            <a:chExt cx="4445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/>
              <a:stretch>
                <a:fillRect l="-57142" r="-5714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12201419" y="5061812"/>
            <a:ext cx="5246522" cy="7495031"/>
            <a:chOff x="0" y="0"/>
            <a:chExt cx="4445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5"/>
              <a:stretch>
                <a:fillRect l="-201730" r="-2017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 rot="-10800000">
            <a:off x="9144000" y="6196748"/>
            <a:ext cx="2564685" cy="3663835"/>
            <a:chOff x="0" y="0"/>
            <a:chExt cx="4445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5"/>
              <a:stretch>
                <a:fillRect l="-201730" r="-2017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763958" y="-781916"/>
            <a:ext cx="1683983" cy="2405689"/>
            <a:chOff x="0" y="0"/>
            <a:chExt cx="4445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5"/>
              <a:stretch>
                <a:fillRect l="-201730" r="-2017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805262" y="-3450194"/>
            <a:ext cx="6752859" cy="9646942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1428" r="-2142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805262" y="-3450194"/>
            <a:ext cx="6752859" cy="9646942"/>
            <a:chOff x="0" y="0"/>
            <a:chExt cx="4445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5"/>
              <a:stretch>
                <a:fillRect l="-201730" r="-2017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 rot="5400000">
            <a:off x="16605949" y="3464712"/>
            <a:ext cx="841991" cy="84199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126211" r="-12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-5976625" y="4306703"/>
            <a:ext cx="8754599" cy="8754599"/>
          </a:xfrm>
          <a:custGeom>
            <a:avLst/>
            <a:gdLst/>
            <a:ahLst/>
            <a:cxnLst/>
            <a:rect l="l" t="t" r="r" b="b"/>
            <a:pathLst>
              <a:path w="8754599" h="8754599">
                <a:moveTo>
                  <a:pt x="0" y="0"/>
                </a:moveTo>
                <a:lnTo>
                  <a:pt x="8754599" y="0"/>
                </a:lnTo>
                <a:lnTo>
                  <a:pt x="8754599" y="8754599"/>
                </a:lnTo>
                <a:lnTo>
                  <a:pt x="0" y="87545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573748" y="6965005"/>
            <a:ext cx="5689887" cy="446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79"/>
              </a:lnSpc>
              <a:spcBef>
                <a:spcPct val="0"/>
              </a:spcBef>
            </a:pPr>
            <a:r>
              <a:rPr lang="en-US" sz="2829" spc="432">
                <a:solidFill>
                  <a:srgbClr val="FFFFFF"/>
                </a:solidFill>
                <a:latin typeface="Almarai"/>
                <a:ea typeface="Almarai"/>
                <a:cs typeface="Almarai"/>
                <a:sym typeface="Almarai"/>
              </a:rPr>
              <a:t>Presented by: Uzma Aloko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75136" y="3301008"/>
            <a:ext cx="8330126" cy="294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66"/>
              </a:lnSpc>
            </a:pPr>
            <a:r>
              <a:rPr lang="en-US" sz="9555" b="1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SANOFI AT A GLANCE</a:t>
            </a:r>
            <a:r>
              <a:rPr lang="en-US" sz="9555" b="1">
                <a:solidFill>
                  <a:srgbClr val="FFFFFF"/>
                </a:solidFill>
                <a:latin typeface="Almarai Bold"/>
                <a:ea typeface="Almarai Bold"/>
                <a:cs typeface="Almarai Bold"/>
                <a:sym typeface="Almarai Bold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2066886"/>
            <a:ext cx="5754080" cy="8220114"/>
            <a:chOff x="0" y="0"/>
            <a:chExt cx="4445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028700"/>
            <a:ext cx="5760720" cy="8229600"/>
            <a:chOff x="0" y="0"/>
            <a:chExt cx="4445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3">
                <a:alphaModFix amt="24000"/>
              </a:blip>
              <a:stretch>
                <a:fillRect l="-57411" r="-574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1028700" y="1028700"/>
            <a:ext cx="5760720" cy="8229600"/>
            <a:chOff x="0" y="0"/>
            <a:chExt cx="4445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492894" y="2243202"/>
            <a:ext cx="5400825" cy="2080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83"/>
              </a:lnSpc>
              <a:spcBef>
                <a:spcPct val="0"/>
              </a:spcBef>
            </a:pPr>
            <a:r>
              <a:rPr lang="en-US" sz="6735" b="1">
                <a:solidFill>
                  <a:srgbClr val="FFFFFF"/>
                </a:solidFill>
                <a:latin typeface="Almarai Bold"/>
                <a:ea typeface="Almarai Bold"/>
                <a:cs typeface="Almarai Bold"/>
                <a:sym typeface="Almarai Bold"/>
              </a:rPr>
              <a:t>WHAT IS SANOFI?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043432" y="3241841"/>
            <a:ext cx="2176471" cy="434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1"/>
              </a:lnSpc>
            </a:pPr>
            <a:r>
              <a:rPr lang="en-US" sz="2523" b="1">
                <a:solidFill>
                  <a:srgbClr val="FFFFFF"/>
                </a:solidFill>
                <a:latin typeface="Almarai Bold"/>
                <a:ea typeface="Almarai Bold"/>
                <a:cs typeface="Almarai Bold"/>
                <a:sym typeface="Almarai Bold"/>
              </a:rPr>
              <a:t>Diabetes</a:t>
            </a:r>
          </a:p>
        </p:txBody>
      </p:sp>
      <p:grpSp>
        <p:nvGrpSpPr>
          <p:cNvPr id="12" name="Group 12"/>
          <p:cNvGrpSpPr/>
          <p:nvPr/>
        </p:nvGrpSpPr>
        <p:grpSpPr>
          <a:xfrm rot="5400000">
            <a:off x="11465621" y="1708206"/>
            <a:ext cx="1334733" cy="1334733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11465621" y="5122232"/>
            <a:ext cx="1334733" cy="1334733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 rot="5400000">
            <a:off x="14269007" y="1708206"/>
            <a:ext cx="1334733" cy="1334733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 rot="5400000">
            <a:off x="14715757" y="4871342"/>
            <a:ext cx="1334733" cy="1334733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1338206" y="1862899"/>
            <a:ext cx="1586922" cy="920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9"/>
              </a:lnSpc>
            </a:pPr>
            <a:r>
              <a:rPr lang="en-US" sz="5383" b="1">
                <a:solidFill>
                  <a:srgbClr val="FFFFFF"/>
                </a:solidFill>
                <a:latin typeface="Almarai Bold"/>
                <a:ea typeface="Almarai Bold"/>
                <a:cs typeface="Almarai Bold"/>
                <a:sym typeface="Almarai Bold"/>
              </a:rPr>
              <a:t>02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338206" y="5306979"/>
            <a:ext cx="1586922" cy="920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9"/>
              </a:lnSpc>
            </a:pPr>
            <a:r>
              <a:rPr lang="en-US" sz="5383" b="1">
                <a:solidFill>
                  <a:srgbClr val="FFFFFF"/>
                </a:solidFill>
                <a:latin typeface="Almarai Bold"/>
                <a:ea typeface="Almarai Bold"/>
                <a:cs typeface="Almarai Bold"/>
                <a:sym typeface="Almarai Bold"/>
              </a:rPr>
              <a:t>05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941592" y="3019791"/>
            <a:ext cx="2176471" cy="1322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1"/>
              </a:lnSpc>
            </a:pPr>
            <a:r>
              <a:rPr lang="en-US" sz="2523" b="1">
                <a:solidFill>
                  <a:srgbClr val="FFFFFF"/>
                </a:solidFill>
                <a:latin typeface="Almarai Bold"/>
                <a:ea typeface="Almarai Bold"/>
                <a:cs typeface="Almarai Bold"/>
                <a:sym typeface="Almarai Bold"/>
              </a:rPr>
              <a:t>Oncology (Cancer Treatment)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023711" y="1862899"/>
            <a:ext cx="1586922" cy="920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9"/>
              </a:lnSpc>
            </a:pPr>
            <a:r>
              <a:rPr lang="en-US" sz="5383" b="1">
                <a:solidFill>
                  <a:srgbClr val="FFFFFF"/>
                </a:solidFill>
                <a:latin typeface="Almarai Bold"/>
                <a:ea typeface="Almarai Bold"/>
                <a:cs typeface="Almarai Bold"/>
                <a:sym typeface="Almarai Bold"/>
              </a:rPr>
              <a:t>03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023711" y="6409340"/>
            <a:ext cx="2718825" cy="1322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1"/>
              </a:lnSpc>
            </a:pPr>
            <a:r>
              <a:rPr lang="en-US" sz="2523" b="1">
                <a:solidFill>
                  <a:srgbClr val="FFFFFF"/>
                </a:solidFill>
                <a:latin typeface="Almarai Bold"/>
                <a:ea typeface="Almarai Bold"/>
                <a:cs typeface="Almarai Bold"/>
                <a:sym typeface="Almarai Bold"/>
              </a:rPr>
              <a:t>Vaccines (through Sanofi Pasteur)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531141" y="5026035"/>
            <a:ext cx="1586922" cy="920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9"/>
              </a:lnSpc>
            </a:pPr>
            <a:r>
              <a:rPr lang="en-US" sz="5383" b="1">
                <a:solidFill>
                  <a:srgbClr val="FFFFFF"/>
                </a:solidFill>
                <a:latin typeface="Almarai Bold"/>
                <a:ea typeface="Almarai Bold"/>
                <a:cs typeface="Almarai Bold"/>
                <a:sym typeface="Almarai Bold"/>
              </a:rPr>
              <a:t>06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360569" y="3241841"/>
            <a:ext cx="2682863" cy="878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1"/>
              </a:lnSpc>
            </a:pPr>
            <a:r>
              <a:rPr lang="en-US" sz="2523" b="1">
                <a:solidFill>
                  <a:srgbClr val="FFFFFF"/>
                </a:solidFill>
                <a:latin typeface="Almarai Bold"/>
                <a:ea typeface="Almarai Bold"/>
                <a:cs typeface="Almarai Bold"/>
                <a:sym typeface="Almarai Bold"/>
              </a:rPr>
              <a:t>Cardiovascular Health</a:t>
            </a:r>
          </a:p>
        </p:txBody>
      </p:sp>
      <p:grpSp>
        <p:nvGrpSpPr>
          <p:cNvPr id="27" name="Group 27"/>
          <p:cNvGrpSpPr/>
          <p:nvPr/>
        </p:nvGrpSpPr>
        <p:grpSpPr>
          <a:xfrm rot="5400000">
            <a:off x="8781438" y="1708206"/>
            <a:ext cx="1334733" cy="1334733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 rot="5400000">
            <a:off x="8655343" y="5122232"/>
            <a:ext cx="1334733" cy="1334733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8655343" y="1862899"/>
            <a:ext cx="1586922" cy="920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9"/>
              </a:lnSpc>
            </a:pPr>
            <a:r>
              <a:rPr lang="en-US" sz="5383" b="1">
                <a:solidFill>
                  <a:srgbClr val="FFFFFF"/>
                </a:solidFill>
                <a:latin typeface="Almarai Bold"/>
                <a:ea typeface="Almarai Bold"/>
                <a:cs typeface="Almarai Bold"/>
                <a:sym typeface="Almarai Bold"/>
              </a:rPr>
              <a:t>01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417614" y="6602552"/>
            <a:ext cx="2568772" cy="1322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1"/>
              </a:lnSpc>
            </a:pPr>
            <a:r>
              <a:rPr lang="en-US" sz="2523" b="1">
                <a:solidFill>
                  <a:srgbClr val="FFFFFF"/>
                </a:solidFill>
                <a:latin typeface="Almarai Bold"/>
                <a:ea typeface="Almarai Bold"/>
                <a:cs typeface="Almarai Bold"/>
                <a:sym typeface="Almarai Bold"/>
              </a:rPr>
              <a:t>Immunology (Autoimmune Diseases)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078598" y="6853442"/>
            <a:ext cx="2599706" cy="434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1"/>
              </a:lnSpc>
            </a:pPr>
            <a:r>
              <a:rPr lang="en-US" sz="2523" b="1">
                <a:solidFill>
                  <a:srgbClr val="FFFFFF"/>
                </a:solidFill>
                <a:latin typeface="Almarai Bold"/>
                <a:ea typeface="Almarai Bold"/>
                <a:cs typeface="Almarai Bold"/>
                <a:sym typeface="Almarai Bold"/>
              </a:rPr>
              <a:t>Rare Diseases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608284" y="5433934"/>
            <a:ext cx="1586922" cy="920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9"/>
              </a:lnSpc>
            </a:pPr>
            <a:r>
              <a:rPr lang="en-US" sz="5383" b="1">
                <a:solidFill>
                  <a:srgbClr val="FFFFFF"/>
                </a:solidFill>
                <a:latin typeface="Almarai Bold"/>
                <a:ea typeface="Almarai Bold"/>
                <a:cs typeface="Almarai Bold"/>
                <a:sym typeface="Almarai Bold"/>
              </a:rPr>
              <a:t>04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22975" y="4498035"/>
            <a:ext cx="5572170" cy="368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9"/>
              </a:lnSpc>
              <a:spcBef>
                <a:spcPct val="0"/>
              </a:spcBef>
            </a:pPr>
            <a:r>
              <a:rPr lang="en-US" sz="2362">
                <a:solidFill>
                  <a:srgbClr val="FFFFFF"/>
                </a:solidFill>
                <a:latin typeface="Almarai"/>
                <a:ea typeface="Almarai"/>
                <a:cs typeface="Almarai"/>
                <a:sym typeface="Almarai"/>
              </a:rPr>
              <a:t>Sanofi is a global biopharmaceutical company headquartered in Paris, France. It is one of the world's largest pharmaceutical companies, specializing in the research, development, and manufacturing of a wide range of medicines and vaccines. Sanofi focuses on areas such as:</a:t>
            </a:r>
          </a:p>
          <a:p>
            <a:pPr algn="ctr">
              <a:lnSpc>
                <a:spcPts val="3259"/>
              </a:lnSpc>
              <a:spcBef>
                <a:spcPct val="0"/>
              </a:spcBef>
            </a:pPr>
            <a:endParaRPr lang="en-US" sz="2362">
              <a:solidFill>
                <a:srgbClr val="FFFFFF"/>
              </a:solidFill>
              <a:latin typeface="Almarai"/>
              <a:ea typeface="Almarai"/>
              <a:cs typeface="Almarai"/>
              <a:sym typeface="Almarai"/>
            </a:endParaRPr>
          </a:p>
          <a:p>
            <a:pPr algn="ctr">
              <a:lnSpc>
                <a:spcPts val="3259"/>
              </a:lnSpc>
              <a:spcBef>
                <a:spcPct val="0"/>
              </a:spcBef>
            </a:pPr>
            <a:endParaRPr lang="en-US" sz="2362">
              <a:solidFill>
                <a:srgbClr val="FFFFFF"/>
              </a:solidFill>
              <a:latin typeface="Almarai"/>
              <a:ea typeface="Almarai"/>
              <a:cs typeface="Almarai"/>
              <a:sym typeface="Almara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96304" y="2829779"/>
            <a:ext cx="1867358" cy="186735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E3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268078" y="3652285"/>
            <a:ext cx="721898" cy="1044852"/>
          </a:xfrm>
          <a:custGeom>
            <a:avLst/>
            <a:gdLst/>
            <a:ahLst/>
            <a:cxnLst/>
            <a:rect l="l" t="t" r="r" b="b"/>
            <a:pathLst>
              <a:path w="721898" h="1044852">
                <a:moveTo>
                  <a:pt x="0" y="0"/>
                </a:moveTo>
                <a:lnTo>
                  <a:pt x="721897" y="0"/>
                </a:lnTo>
                <a:lnTo>
                  <a:pt x="721897" y="1044852"/>
                </a:lnTo>
                <a:lnTo>
                  <a:pt x="0" y="10448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415071" y="3242868"/>
            <a:ext cx="1029822" cy="1041181"/>
          </a:xfrm>
          <a:custGeom>
            <a:avLst/>
            <a:gdLst/>
            <a:ahLst/>
            <a:cxnLst/>
            <a:rect l="l" t="t" r="r" b="b"/>
            <a:pathLst>
              <a:path w="1029822" h="1041181">
                <a:moveTo>
                  <a:pt x="0" y="0"/>
                </a:moveTo>
                <a:lnTo>
                  <a:pt x="1029823" y="0"/>
                </a:lnTo>
                <a:lnTo>
                  <a:pt x="1029823" y="1041181"/>
                </a:lnTo>
                <a:lnTo>
                  <a:pt x="0" y="1041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 rot="-10800000">
            <a:off x="15966396" y="9258300"/>
            <a:ext cx="13457996" cy="3264379"/>
            <a:chOff x="0" y="0"/>
            <a:chExt cx="17943995" cy="435250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0"/>
                  </a:lnTo>
                  <a:lnTo>
                    <a:pt x="0" y="414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600097" y="861572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1" y="0"/>
                  </a:lnTo>
                  <a:lnTo>
                    <a:pt x="4149651" y="3288078"/>
                  </a:lnTo>
                  <a:lnTo>
                    <a:pt x="0" y="3288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b="-2620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9194248" y="202855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1"/>
                  </a:lnTo>
                  <a:lnTo>
                    <a:pt x="0" y="4149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3794345" y="1064427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0" y="0"/>
                  </a:lnTo>
                  <a:lnTo>
                    <a:pt x="4149650" y="3288079"/>
                  </a:lnTo>
                  <a:lnTo>
                    <a:pt x="0" y="3288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b="-2620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4613775" y="-4787359"/>
            <a:ext cx="8754599" cy="8754599"/>
          </a:xfrm>
          <a:custGeom>
            <a:avLst/>
            <a:gdLst/>
            <a:ahLst/>
            <a:cxnLst/>
            <a:rect l="l" t="t" r="r" b="b"/>
            <a:pathLst>
              <a:path w="8754599" h="8754599">
                <a:moveTo>
                  <a:pt x="0" y="0"/>
                </a:moveTo>
                <a:lnTo>
                  <a:pt x="8754599" y="0"/>
                </a:lnTo>
                <a:lnTo>
                  <a:pt x="8754599" y="8754598"/>
                </a:lnTo>
                <a:lnTo>
                  <a:pt x="0" y="87545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15763958" y="-781916"/>
            <a:ext cx="1683983" cy="2405689"/>
            <a:chOff x="0" y="0"/>
            <a:chExt cx="4445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10"/>
              <a:stretch>
                <a:fillRect l="-201730" r="-2017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 rot="-10800000">
            <a:off x="796106" y="7929818"/>
            <a:ext cx="1683983" cy="2405689"/>
            <a:chOff x="0" y="0"/>
            <a:chExt cx="4445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10"/>
              <a:stretch>
                <a:fillRect l="-201730" r="-2017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14472073" y="781782"/>
            <a:ext cx="841991" cy="84199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 l="-126211" r="-12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 rot="-5400000">
            <a:off x="2929983" y="7929818"/>
            <a:ext cx="841991" cy="841991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 l="-126211" r="-12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7259300" y="2066886"/>
            <a:ext cx="5754080" cy="8220114"/>
            <a:chOff x="0" y="0"/>
            <a:chExt cx="4445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10"/>
              <a:stretch>
                <a:fillRect l="-201730" r="-2017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10"/>
              <a:stretch>
                <a:fillRect l="-201730" r="-2017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28700" y="5362146"/>
            <a:ext cx="94516" cy="2130893"/>
            <a:chOff x="0" y="0"/>
            <a:chExt cx="24893" cy="56122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4893" cy="561223"/>
            </a:xfrm>
            <a:custGeom>
              <a:avLst/>
              <a:gdLst/>
              <a:ahLst/>
              <a:cxnLst/>
              <a:rect l="l" t="t" r="r" b="b"/>
              <a:pathLst>
                <a:path w="24893" h="561223">
                  <a:moveTo>
                    <a:pt x="0" y="0"/>
                  </a:moveTo>
                  <a:lnTo>
                    <a:pt x="24893" y="0"/>
                  </a:lnTo>
                  <a:lnTo>
                    <a:pt x="24893" y="561223"/>
                  </a:lnTo>
                  <a:lnTo>
                    <a:pt x="0" y="561223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24893" cy="6088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349844" y="5362146"/>
            <a:ext cx="94516" cy="2130893"/>
            <a:chOff x="0" y="0"/>
            <a:chExt cx="24893" cy="56122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4893" cy="561223"/>
            </a:xfrm>
            <a:custGeom>
              <a:avLst/>
              <a:gdLst/>
              <a:ahLst/>
              <a:cxnLst/>
              <a:rect l="l" t="t" r="r" b="b"/>
              <a:pathLst>
                <a:path w="24893" h="561223">
                  <a:moveTo>
                    <a:pt x="0" y="0"/>
                  </a:moveTo>
                  <a:lnTo>
                    <a:pt x="24893" y="0"/>
                  </a:lnTo>
                  <a:lnTo>
                    <a:pt x="24893" y="561223"/>
                  </a:lnTo>
                  <a:lnTo>
                    <a:pt x="0" y="561223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24893" cy="6088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8095656" y="3186548"/>
            <a:ext cx="1867358" cy="1867358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E3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34" name="Freeform 34"/>
          <p:cNvSpPr/>
          <p:nvPr/>
        </p:nvSpPr>
        <p:spPr>
          <a:xfrm>
            <a:off x="8293141" y="3382407"/>
            <a:ext cx="1472387" cy="1474649"/>
          </a:xfrm>
          <a:custGeom>
            <a:avLst/>
            <a:gdLst/>
            <a:ahLst/>
            <a:cxnLst/>
            <a:rect l="l" t="t" r="r" b="b"/>
            <a:pathLst>
              <a:path w="1472387" h="1474649">
                <a:moveTo>
                  <a:pt x="0" y="0"/>
                </a:moveTo>
                <a:lnTo>
                  <a:pt x="1472387" y="0"/>
                </a:lnTo>
                <a:lnTo>
                  <a:pt x="1472387" y="1474649"/>
                </a:lnTo>
                <a:lnTo>
                  <a:pt x="0" y="14746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5" name="Group 35"/>
          <p:cNvGrpSpPr/>
          <p:nvPr/>
        </p:nvGrpSpPr>
        <p:grpSpPr>
          <a:xfrm>
            <a:off x="13256329" y="5143500"/>
            <a:ext cx="94516" cy="2130893"/>
            <a:chOff x="0" y="0"/>
            <a:chExt cx="24893" cy="56122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4893" cy="561223"/>
            </a:xfrm>
            <a:custGeom>
              <a:avLst/>
              <a:gdLst/>
              <a:ahLst/>
              <a:cxnLst/>
              <a:rect l="l" t="t" r="r" b="b"/>
              <a:pathLst>
                <a:path w="24893" h="561223">
                  <a:moveTo>
                    <a:pt x="0" y="0"/>
                  </a:moveTo>
                  <a:lnTo>
                    <a:pt x="24893" y="0"/>
                  </a:lnTo>
                  <a:lnTo>
                    <a:pt x="24893" y="561223"/>
                  </a:lnTo>
                  <a:lnTo>
                    <a:pt x="0" y="561223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24893" cy="6088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4738591" y="2989698"/>
            <a:ext cx="1867358" cy="1867358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E3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41" name="Freeform 41"/>
          <p:cNvSpPr/>
          <p:nvPr/>
        </p:nvSpPr>
        <p:spPr>
          <a:xfrm>
            <a:off x="15028049" y="3168082"/>
            <a:ext cx="1288444" cy="1510589"/>
          </a:xfrm>
          <a:custGeom>
            <a:avLst/>
            <a:gdLst/>
            <a:ahLst/>
            <a:cxnLst/>
            <a:rect l="l" t="t" r="r" b="b"/>
            <a:pathLst>
              <a:path w="1288444" h="1510589">
                <a:moveTo>
                  <a:pt x="0" y="0"/>
                </a:moveTo>
                <a:lnTo>
                  <a:pt x="1288443" y="0"/>
                </a:lnTo>
                <a:lnTo>
                  <a:pt x="1288443" y="1510590"/>
                </a:lnTo>
                <a:lnTo>
                  <a:pt x="0" y="151059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TextBox 42"/>
          <p:cNvSpPr txBox="1"/>
          <p:nvPr/>
        </p:nvSpPr>
        <p:spPr>
          <a:xfrm>
            <a:off x="7892034" y="5972067"/>
            <a:ext cx="4916620" cy="152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57"/>
              </a:lnSpc>
              <a:spcBef>
                <a:spcPct val="0"/>
              </a:spcBef>
            </a:pPr>
            <a:r>
              <a:rPr lang="en-US" sz="2215">
                <a:solidFill>
                  <a:srgbClr val="FFFFFF"/>
                </a:solidFill>
                <a:latin typeface="Almarai"/>
                <a:ea typeface="Almarai"/>
                <a:cs typeface="Almarai"/>
                <a:sym typeface="Almarai"/>
              </a:rPr>
              <a:t>C</a:t>
            </a:r>
            <a:r>
              <a:rPr lang="en-US" sz="2215" u="none" strike="noStrike">
                <a:solidFill>
                  <a:srgbClr val="FFFFFF"/>
                </a:solidFill>
                <a:latin typeface="Almarai"/>
                <a:ea typeface="Almarai"/>
                <a:cs typeface="Almarai"/>
                <a:sym typeface="Almarai"/>
              </a:rPr>
              <a:t>ollaborates with international health organizations, NGOs, and government bodies to address global health challenges.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540078" y="1019175"/>
            <a:ext cx="6263722" cy="1239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18"/>
              </a:lnSpc>
              <a:spcBef>
                <a:spcPct val="0"/>
              </a:spcBef>
            </a:pPr>
            <a:r>
              <a:rPr lang="en-US" sz="4015" b="1">
                <a:solidFill>
                  <a:srgbClr val="FFFFFF"/>
                </a:solidFill>
                <a:latin typeface="Almarai Bold"/>
                <a:ea typeface="Almarai Bold"/>
                <a:cs typeface="Almarai Bold"/>
                <a:sym typeface="Almarai Bold"/>
              </a:rPr>
              <a:t>INNOVATION FOR GLOBAL COMMUNITIES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23216" y="5853418"/>
            <a:ext cx="5229454" cy="2282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8378" lvl="1" indent="-239189" algn="l">
              <a:lnSpc>
                <a:spcPts val="3057"/>
              </a:lnSpc>
              <a:spcBef>
                <a:spcPct val="0"/>
              </a:spcBef>
              <a:buFont typeface="Arial"/>
              <a:buChar char="•"/>
            </a:pPr>
            <a:r>
              <a:rPr lang="en-US" sz="2215">
                <a:solidFill>
                  <a:srgbClr val="FFFFFF"/>
                </a:solidFill>
                <a:latin typeface="Almarai"/>
                <a:ea typeface="Almarai"/>
                <a:cs typeface="Almarai"/>
                <a:sym typeface="Almarai"/>
              </a:rPr>
              <a:t>San</a:t>
            </a:r>
            <a:r>
              <a:rPr lang="en-US" sz="2215" u="none" strike="noStrike">
                <a:solidFill>
                  <a:srgbClr val="FFFFFF"/>
                </a:solidFill>
                <a:latin typeface="Almarai"/>
                <a:ea typeface="Almarai"/>
                <a:cs typeface="Almarai"/>
                <a:sym typeface="Almarai"/>
              </a:rPr>
              <a:t>ofi aims to provide access to essential healthcare to underserved communities globally.</a:t>
            </a:r>
          </a:p>
          <a:p>
            <a:pPr marL="478378" lvl="1" indent="-239189" algn="l">
              <a:lnSpc>
                <a:spcPts val="3057"/>
              </a:lnSpc>
              <a:spcBef>
                <a:spcPct val="0"/>
              </a:spcBef>
              <a:buFont typeface="Arial"/>
              <a:buChar char="•"/>
            </a:pPr>
            <a:r>
              <a:rPr lang="en-US" sz="2215" u="none" strike="noStrike">
                <a:solidFill>
                  <a:srgbClr val="FFFFFF"/>
                </a:solidFill>
                <a:latin typeface="Almarai"/>
                <a:ea typeface="Almarai"/>
                <a:cs typeface="Almarai"/>
                <a:sym typeface="Almarai"/>
              </a:rPr>
              <a:t>Focus on improving healthcare delivery in low- and middle-income countries.</a:t>
            </a:r>
          </a:p>
          <a:p>
            <a:pPr marL="0" lvl="0" indent="0" algn="l">
              <a:lnSpc>
                <a:spcPts val="3057"/>
              </a:lnSpc>
              <a:spcBef>
                <a:spcPct val="0"/>
              </a:spcBef>
            </a:pPr>
            <a:endParaRPr lang="en-US" sz="2215" u="none" strike="noStrike">
              <a:solidFill>
                <a:srgbClr val="FFFFFF"/>
              </a:solidFill>
              <a:latin typeface="Almarai"/>
              <a:ea typeface="Almarai"/>
              <a:cs typeface="Almarai"/>
              <a:sym typeface="Almarai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570891" y="4799906"/>
            <a:ext cx="4978348" cy="941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47"/>
              </a:lnSpc>
              <a:spcBef>
                <a:spcPct val="0"/>
              </a:spcBef>
            </a:pPr>
            <a:r>
              <a:rPr lang="en-US" sz="2715" b="1">
                <a:solidFill>
                  <a:srgbClr val="FFFFFF"/>
                </a:solidFill>
                <a:latin typeface="Almarai Bold"/>
                <a:ea typeface="Almarai Bold"/>
                <a:cs typeface="Almarai Bold"/>
                <a:sym typeface="Almarai Bold"/>
              </a:rPr>
              <a:t>COMMITMENT TO HEALTH ACCESS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7542517" y="5272981"/>
            <a:ext cx="5086509" cy="468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47"/>
              </a:lnSpc>
              <a:spcBef>
                <a:spcPct val="0"/>
              </a:spcBef>
            </a:pPr>
            <a:r>
              <a:rPr lang="en-US" sz="2715" b="1">
                <a:solidFill>
                  <a:srgbClr val="FFFFFF"/>
                </a:solidFill>
                <a:latin typeface="Almarai Bold"/>
                <a:ea typeface="Almarai Bold"/>
                <a:cs typeface="Almarai Bold"/>
                <a:sym typeface="Almarai Bold"/>
              </a:rPr>
              <a:t>STRATEGIC PARTNERSHIPS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256329" y="5105400"/>
            <a:ext cx="4786415" cy="2715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67"/>
              </a:lnSpc>
            </a:pPr>
            <a:endParaRPr/>
          </a:p>
          <a:p>
            <a:pPr algn="ctr">
              <a:lnSpc>
                <a:spcPts val="2747"/>
              </a:lnSpc>
            </a:pPr>
            <a:endParaRPr/>
          </a:p>
          <a:p>
            <a:pPr marL="429832" lvl="1" indent="-214916" algn="l">
              <a:lnSpc>
                <a:spcPts val="2747"/>
              </a:lnSpc>
              <a:buFont typeface="Arial"/>
              <a:buChar char="•"/>
            </a:pPr>
            <a:r>
              <a:rPr lang="en-US" sz="1990">
                <a:solidFill>
                  <a:srgbClr val="FFFBFB"/>
                </a:solidFill>
                <a:latin typeface="Almarai"/>
                <a:ea typeface="Almarai"/>
                <a:cs typeface="Almarai"/>
                <a:sym typeface="Almarai"/>
              </a:rPr>
              <a:t>Environmental Impact: Sanofi’s efforts to reduce its carbon footprint, use sustainable manufacturing processes, and prioritize eco-friendly initiatives.</a:t>
            </a:r>
          </a:p>
          <a:p>
            <a:pPr marL="429832" lvl="1" indent="-214916" algn="l">
              <a:lnSpc>
                <a:spcPts val="2747"/>
              </a:lnSpc>
              <a:buFont typeface="Arial"/>
              <a:buChar char="•"/>
            </a:pPr>
            <a:r>
              <a:rPr lang="en-US" sz="1990">
                <a:solidFill>
                  <a:srgbClr val="FFFBFB"/>
                </a:solidFill>
                <a:latin typeface="Almarai"/>
                <a:ea typeface="Almarai"/>
                <a:cs typeface="Almarai"/>
                <a:sym typeface="Almarai"/>
              </a:rPr>
              <a:t>Community-based programs promoting sustainable health and wellness.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3998545" y="4996756"/>
            <a:ext cx="3602137" cy="464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Sustainable Practices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Custom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Canva Sans Bold</vt:lpstr>
      <vt:lpstr>Almarai</vt:lpstr>
      <vt:lpstr>Almarai Bold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Sanofi at a glance</dc:title>
  <dc:creator>Nazneen</dc:creator>
  <cp:lastModifiedBy>Nazneen Merchant</cp:lastModifiedBy>
  <cp:revision>2</cp:revision>
  <dcterms:created xsi:type="dcterms:W3CDTF">2006-08-16T00:00:00Z</dcterms:created>
  <dcterms:modified xsi:type="dcterms:W3CDTF">2025-08-15T18:46:09Z</dcterms:modified>
  <dc:identifier>DAGwDkVG21w</dc:identifier>
</cp:coreProperties>
</file>