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grandir Bold" panose="020B0604020202020204" charset="0"/>
      <p:regular r:id="rId7"/>
    </p:embeddedFont>
    <p:embeddedFont>
      <p:font typeface="Archivo Black" panose="020B0604020202020204" charset="0"/>
      <p:regular r:id="rId8"/>
    </p:embeddedFont>
    <p:embeddedFont>
      <p:font typeface="Lora" pitchFamily="2" charset="0"/>
      <p:regular r:id="rId9"/>
    </p:embeddedFont>
    <p:embeddedFont>
      <p:font typeface="Lora Bold" panose="020B0604020202020204" charset="0"/>
      <p:regular r:id="rId10"/>
    </p:embeddedFont>
    <p:embeddedFont>
      <p:font typeface="Rubik One" panose="020B0604020202020204" charset="-79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42243">
            <a:off x="-465938" y="-883357"/>
            <a:ext cx="19219875" cy="12053714"/>
          </a:xfrm>
          <a:custGeom>
            <a:avLst/>
            <a:gdLst/>
            <a:ahLst/>
            <a:cxnLst/>
            <a:rect l="l" t="t" r="r" b="b"/>
            <a:pathLst>
              <a:path w="19219875" h="12053714">
                <a:moveTo>
                  <a:pt x="1022428" y="0"/>
                </a:moveTo>
                <a:lnTo>
                  <a:pt x="19219876" y="1817650"/>
                </a:lnTo>
                <a:lnTo>
                  <a:pt x="18197448" y="12053714"/>
                </a:lnTo>
                <a:lnTo>
                  <a:pt x="0" y="10236064"/>
                </a:lnTo>
                <a:lnTo>
                  <a:pt x="1022428" y="0"/>
                </a:lnTo>
                <a:close/>
              </a:path>
            </a:pathLst>
          </a:custGeom>
          <a:blipFill>
            <a:blip r:embed="rId2"/>
            <a:stretch>
              <a:fillRect l="-15235" t="-24460" r="-19945" b="-190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0898" y="0"/>
            <a:ext cx="7834751" cy="10287000"/>
            <a:chOff x="0" y="0"/>
            <a:chExt cx="208894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88941" cy="2709333"/>
            </a:xfrm>
            <a:custGeom>
              <a:avLst/>
              <a:gdLst/>
              <a:ahLst/>
              <a:cxnLst/>
              <a:rect l="l" t="t" r="r" b="b"/>
              <a:pathLst>
                <a:path w="2088941" h="2709333">
                  <a:moveTo>
                    <a:pt x="0" y="0"/>
                  </a:moveTo>
                  <a:lnTo>
                    <a:pt x="2088941" y="0"/>
                  </a:lnTo>
                  <a:lnTo>
                    <a:pt x="2088941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5501A2">
                    <a:alpha val="71000"/>
                  </a:srgbClr>
                </a:gs>
                <a:gs pos="50000">
                  <a:srgbClr val="BC8DE6">
                    <a:alpha val="52185"/>
                  </a:srgbClr>
                </a:gs>
                <a:gs pos="100000">
                  <a:srgbClr val="05649A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8894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403212" y="-208014"/>
            <a:ext cx="1987412" cy="1987412"/>
          </a:xfrm>
          <a:custGeom>
            <a:avLst/>
            <a:gdLst/>
            <a:ahLst/>
            <a:cxnLst/>
            <a:rect l="l" t="t" r="r" b="b"/>
            <a:pathLst>
              <a:path w="1987412" h="1987412">
                <a:moveTo>
                  <a:pt x="0" y="0"/>
                </a:moveTo>
                <a:lnTo>
                  <a:pt x="1987412" y="0"/>
                </a:lnTo>
                <a:lnTo>
                  <a:pt x="1987412" y="1987413"/>
                </a:lnTo>
                <a:lnTo>
                  <a:pt x="0" y="1987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052190" y="7785812"/>
            <a:ext cx="1458813" cy="1458813"/>
          </a:xfrm>
          <a:custGeom>
            <a:avLst/>
            <a:gdLst/>
            <a:ahLst/>
            <a:cxnLst/>
            <a:rect l="l" t="t" r="r" b="b"/>
            <a:pathLst>
              <a:path w="1458813" h="1458813">
                <a:moveTo>
                  <a:pt x="0" y="0"/>
                </a:moveTo>
                <a:lnTo>
                  <a:pt x="1458812" y="0"/>
                </a:lnTo>
                <a:lnTo>
                  <a:pt x="1458812" y="1458812"/>
                </a:lnTo>
                <a:lnTo>
                  <a:pt x="0" y="1458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941784" y="4778797"/>
            <a:ext cx="729406" cy="729406"/>
          </a:xfrm>
          <a:custGeom>
            <a:avLst/>
            <a:gdLst/>
            <a:ahLst/>
            <a:cxnLst/>
            <a:rect l="l" t="t" r="r" b="b"/>
            <a:pathLst>
              <a:path w="729406" h="729406">
                <a:moveTo>
                  <a:pt x="0" y="0"/>
                </a:moveTo>
                <a:lnTo>
                  <a:pt x="729406" y="0"/>
                </a:lnTo>
                <a:lnTo>
                  <a:pt x="729406" y="729406"/>
                </a:lnTo>
                <a:lnTo>
                  <a:pt x="0" y="7294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290112" y="785692"/>
            <a:ext cx="729406" cy="729406"/>
          </a:xfrm>
          <a:custGeom>
            <a:avLst/>
            <a:gdLst/>
            <a:ahLst/>
            <a:cxnLst/>
            <a:rect l="l" t="t" r="r" b="b"/>
            <a:pathLst>
              <a:path w="729406" h="729406">
                <a:moveTo>
                  <a:pt x="0" y="0"/>
                </a:moveTo>
                <a:lnTo>
                  <a:pt x="729406" y="0"/>
                </a:lnTo>
                <a:lnTo>
                  <a:pt x="729406" y="729407"/>
                </a:lnTo>
                <a:lnTo>
                  <a:pt x="0" y="729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667403" y="8982009"/>
            <a:ext cx="1987412" cy="1987412"/>
          </a:xfrm>
          <a:custGeom>
            <a:avLst/>
            <a:gdLst/>
            <a:ahLst/>
            <a:cxnLst/>
            <a:rect l="l" t="t" r="r" b="b"/>
            <a:pathLst>
              <a:path w="1987412" h="1987412">
                <a:moveTo>
                  <a:pt x="0" y="0"/>
                </a:moveTo>
                <a:lnTo>
                  <a:pt x="1987412" y="0"/>
                </a:lnTo>
                <a:lnTo>
                  <a:pt x="1987412" y="1987412"/>
                </a:lnTo>
                <a:lnTo>
                  <a:pt x="0" y="19874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79991" y="1515099"/>
            <a:ext cx="1987412" cy="1987412"/>
          </a:xfrm>
          <a:custGeom>
            <a:avLst/>
            <a:gdLst/>
            <a:ahLst/>
            <a:cxnLst/>
            <a:rect l="l" t="t" r="r" b="b"/>
            <a:pathLst>
              <a:path w="1987412" h="1987412">
                <a:moveTo>
                  <a:pt x="0" y="0"/>
                </a:moveTo>
                <a:lnTo>
                  <a:pt x="1987412" y="0"/>
                </a:lnTo>
                <a:lnTo>
                  <a:pt x="1987412" y="1987412"/>
                </a:lnTo>
                <a:lnTo>
                  <a:pt x="0" y="19874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6052190" y="1515099"/>
            <a:ext cx="1458813" cy="1458813"/>
          </a:xfrm>
          <a:custGeom>
            <a:avLst/>
            <a:gdLst/>
            <a:ahLst/>
            <a:cxnLst/>
            <a:rect l="l" t="t" r="r" b="b"/>
            <a:pathLst>
              <a:path w="1458813" h="1458813">
                <a:moveTo>
                  <a:pt x="0" y="0"/>
                </a:moveTo>
                <a:lnTo>
                  <a:pt x="1458812" y="0"/>
                </a:lnTo>
                <a:lnTo>
                  <a:pt x="1458812" y="1458812"/>
                </a:lnTo>
                <a:lnTo>
                  <a:pt x="0" y="1458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022406" y="6110110"/>
            <a:ext cx="729406" cy="729406"/>
          </a:xfrm>
          <a:custGeom>
            <a:avLst/>
            <a:gdLst/>
            <a:ahLst/>
            <a:cxnLst/>
            <a:rect l="l" t="t" r="r" b="b"/>
            <a:pathLst>
              <a:path w="729406" h="729406">
                <a:moveTo>
                  <a:pt x="0" y="0"/>
                </a:moveTo>
                <a:lnTo>
                  <a:pt x="729406" y="0"/>
                </a:lnTo>
                <a:lnTo>
                  <a:pt x="729406" y="729406"/>
                </a:lnTo>
                <a:lnTo>
                  <a:pt x="0" y="7294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 rot="-10800000">
            <a:off x="10356552" y="0"/>
            <a:ext cx="7962345" cy="10287000"/>
            <a:chOff x="0" y="0"/>
            <a:chExt cx="2698182" cy="27093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98182" cy="2709333"/>
            </a:xfrm>
            <a:custGeom>
              <a:avLst/>
              <a:gdLst/>
              <a:ahLst/>
              <a:cxnLst/>
              <a:rect l="l" t="t" r="r" b="b"/>
              <a:pathLst>
                <a:path w="2698182" h="2709333">
                  <a:moveTo>
                    <a:pt x="0" y="0"/>
                  </a:moveTo>
                  <a:lnTo>
                    <a:pt x="2698182" y="0"/>
                  </a:lnTo>
                  <a:lnTo>
                    <a:pt x="269818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5501A2">
                    <a:alpha val="71000"/>
                  </a:srgbClr>
                </a:gs>
                <a:gs pos="50000">
                  <a:srgbClr val="BC8DE6">
                    <a:alpha val="52185"/>
                  </a:srgbClr>
                </a:gs>
                <a:gs pos="100000">
                  <a:srgbClr val="05649A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698182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912549" y="6737503"/>
            <a:ext cx="14256349" cy="1015206"/>
            <a:chOff x="0" y="0"/>
            <a:chExt cx="5707002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707002" cy="406400"/>
            </a:xfrm>
            <a:custGeom>
              <a:avLst/>
              <a:gdLst/>
              <a:ahLst/>
              <a:cxnLst/>
              <a:rect l="l" t="t" r="r" b="b"/>
              <a:pathLst>
                <a:path w="5707002" h="406400">
                  <a:moveTo>
                    <a:pt x="5503802" y="0"/>
                  </a:moveTo>
                  <a:cubicBezTo>
                    <a:pt x="5616027" y="0"/>
                    <a:pt x="5707002" y="90976"/>
                    <a:pt x="5707002" y="203200"/>
                  </a:cubicBezTo>
                  <a:cubicBezTo>
                    <a:pt x="5707002" y="315424"/>
                    <a:pt x="5616027" y="406400"/>
                    <a:pt x="550380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C9ED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707002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912549" y="6785394"/>
            <a:ext cx="14462902" cy="753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6"/>
              </a:lnSpc>
              <a:spcBef>
                <a:spcPct val="0"/>
              </a:spcBef>
            </a:pPr>
            <a:r>
              <a:rPr lang="en-US" sz="3811" b="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Chasing the Miracles of Science to Improve People’s Lives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593055" y="8047267"/>
            <a:ext cx="7101889" cy="1211033"/>
            <a:chOff x="0" y="0"/>
            <a:chExt cx="9469186" cy="161471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66675"/>
              <a:ext cx="9469186" cy="6987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28"/>
                </a:lnSpc>
                <a:spcBef>
                  <a:spcPct val="0"/>
                </a:spcBef>
              </a:pPr>
              <a:r>
                <a:rPr lang="en-US" sz="3163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Corporate Mentor Program | 2026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905867"/>
              <a:ext cx="9469186" cy="708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28"/>
                </a:lnSpc>
                <a:spcBef>
                  <a:spcPct val="0"/>
                </a:spcBef>
              </a:pPr>
              <a:r>
                <a:rPr lang="en-US" sz="3163" dirty="0">
                  <a:solidFill>
                    <a:srgbClr val="FFFFFF"/>
                  </a:solidFill>
                  <a:latin typeface="Lora"/>
                  <a:ea typeface="Lora"/>
                  <a:cs typeface="Lora"/>
                  <a:sym typeface="Lora"/>
                </a:rPr>
                <a:t>BY Fiorella Piedra-Rodriguez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429925" y="-916063"/>
            <a:ext cx="15639126" cy="7369938"/>
          </a:xfrm>
          <a:custGeom>
            <a:avLst/>
            <a:gdLst/>
            <a:ahLst/>
            <a:cxnLst/>
            <a:rect l="l" t="t" r="r" b="b"/>
            <a:pathLst>
              <a:path w="15639126" h="7369938">
                <a:moveTo>
                  <a:pt x="0" y="0"/>
                </a:moveTo>
                <a:lnTo>
                  <a:pt x="15639125" y="0"/>
                </a:lnTo>
                <a:lnTo>
                  <a:pt x="15639125" y="7369938"/>
                </a:lnTo>
                <a:lnTo>
                  <a:pt x="0" y="7369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764693" y="-620022"/>
            <a:ext cx="9133431" cy="9616005"/>
            <a:chOff x="0" y="0"/>
            <a:chExt cx="1415007" cy="14897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5007" cy="1489771"/>
            </a:xfrm>
            <a:custGeom>
              <a:avLst/>
              <a:gdLst/>
              <a:ahLst/>
              <a:cxnLst/>
              <a:rect l="l" t="t" r="r" b="b"/>
              <a:pathLst>
                <a:path w="1415007" h="1489771">
                  <a:moveTo>
                    <a:pt x="33058" y="0"/>
                  </a:moveTo>
                  <a:lnTo>
                    <a:pt x="1381949" y="0"/>
                  </a:lnTo>
                  <a:cubicBezTo>
                    <a:pt x="1400207" y="0"/>
                    <a:pt x="1415007" y="14801"/>
                    <a:pt x="1415007" y="33058"/>
                  </a:cubicBezTo>
                  <a:lnTo>
                    <a:pt x="1415007" y="1456713"/>
                  </a:lnTo>
                  <a:cubicBezTo>
                    <a:pt x="1415007" y="1465480"/>
                    <a:pt x="1411525" y="1473889"/>
                    <a:pt x="1405325" y="1480088"/>
                  </a:cubicBezTo>
                  <a:cubicBezTo>
                    <a:pt x="1399125" y="1486288"/>
                    <a:pt x="1390717" y="1489771"/>
                    <a:pt x="1381949" y="1489771"/>
                  </a:cubicBezTo>
                  <a:lnTo>
                    <a:pt x="33058" y="1489771"/>
                  </a:lnTo>
                  <a:cubicBezTo>
                    <a:pt x="24291" y="1489771"/>
                    <a:pt x="15882" y="1486288"/>
                    <a:pt x="9683" y="1480088"/>
                  </a:cubicBezTo>
                  <a:cubicBezTo>
                    <a:pt x="3483" y="1473889"/>
                    <a:pt x="0" y="1465480"/>
                    <a:pt x="0" y="1456713"/>
                  </a:cubicBezTo>
                  <a:lnTo>
                    <a:pt x="0" y="33058"/>
                  </a:lnTo>
                  <a:cubicBezTo>
                    <a:pt x="0" y="24291"/>
                    <a:pt x="3483" y="15882"/>
                    <a:pt x="9683" y="9683"/>
                  </a:cubicBezTo>
                  <a:cubicBezTo>
                    <a:pt x="15882" y="3483"/>
                    <a:pt x="24291" y="0"/>
                    <a:pt x="33058" y="0"/>
                  </a:cubicBezTo>
                  <a:close/>
                </a:path>
              </a:pathLst>
            </a:custGeom>
            <a:blipFill>
              <a:blip r:embed="rId4"/>
              <a:stretch>
                <a:fillRect l="-69981" r="-699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9153600" y="872946"/>
            <a:ext cx="1222185" cy="1222185"/>
          </a:xfrm>
          <a:custGeom>
            <a:avLst/>
            <a:gdLst/>
            <a:ahLst/>
            <a:cxnLst/>
            <a:rect l="l" t="t" r="r" b="b"/>
            <a:pathLst>
              <a:path w="1222185" h="1222185">
                <a:moveTo>
                  <a:pt x="0" y="0"/>
                </a:moveTo>
                <a:lnTo>
                  <a:pt x="1222185" y="0"/>
                </a:lnTo>
                <a:lnTo>
                  <a:pt x="1222185" y="1222185"/>
                </a:lnTo>
                <a:lnTo>
                  <a:pt x="0" y="12221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505798" y="3456266"/>
            <a:ext cx="6070094" cy="745569"/>
            <a:chOff x="0" y="0"/>
            <a:chExt cx="8093459" cy="99409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8093459" cy="994093"/>
              <a:chOff x="0" y="0"/>
              <a:chExt cx="3308728" cy="406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308728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308728" h="406400">
                    <a:moveTo>
                      <a:pt x="3105528" y="0"/>
                    </a:moveTo>
                    <a:cubicBezTo>
                      <a:pt x="3217752" y="0"/>
                      <a:pt x="3308728" y="90976"/>
                      <a:pt x="3308728" y="203200"/>
                    </a:cubicBezTo>
                    <a:cubicBezTo>
                      <a:pt x="3308728" y="315424"/>
                      <a:pt x="3217752" y="406400"/>
                      <a:pt x="3105528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5501A2">
                      <a:alpha val="100000"/>
                    </a:srgbClr>
                  </a:gs>
                  <a:gs pos="50000">
                    <a:srgbClr val="BC8DE6">
                      <a:alpha val="73500"/>
                    </a:srgbClr>
                  </a:gs>
                  <a:gs pos="100000">
                    <a:srgbClr val="05649A">
                      <a:alpha val="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85725"/>
                <a:ext cx="3308728" cy="492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312831" y="254311"/>
              <a:ext cx="485470" cy="485470"/>
            </a:xfrm>
            <a:custGeom>
              <a:avLst/>
              <a:gdLst/>
              <a:ahLst/>
              <a:cxnLst/>
              <a:rect l="l" t="t" r="r" b="b"/>
              <a:pathLst>
                <a:path w="485470" h="485470">
                  <a:moveTo>
                    <a:pt x="0" y="0"/>
                  </a:moveTo>
                  <a:lnTo>
                    <a:pt x="485469" y="0"/>
                  </a:lnTo>
                  <a:lnTo>
                    <a:pt x="485469" y="485470"/>
                  </a:lnTo>
                  <a:lnTo>
                    <a:pt x="0" y="485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62788" y="216211"/>
              <a:ext cx="6733608" cy="506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25"/>
                </a:lnSpc>
                <a:spcBef>
                  <a:spcPct val="0"/>
                </a:spcBef>
              </a:pPr>
              <a:r>
                <a:rPr lang="en-US" sz="2304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Global Biopharmaceutical Company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05798" y="5678654"/>
            <a:ext cx="6311502" cy="775221"/>
            <a:chOff x="0" y="0"/>
            <a:chExt cx="8415336" cy="103362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8415336" cy="1033628"/>
              <a:chOff x="0" y="0"/>
              <a:chExt cx="3308728" cy="4064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308728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308728" h="406400">
                    <a:moveTo>
                      <a:pt x="3105528" y="0"/>
                    </a:moveTo>
                    <a:cubicBezTo>
                      <a:pt x="3217752" y="0"/>
                      <a:pt x="3308728" y="90976"/>
                      <a:pt x="3308728" y="203200"/>
                    </a:cubicBezTo>
                    <a:cubicBezTo>
                      <a:pt x="3308728" y="315424"/>
                      <a:pt x="3217752" y="406400"/>
                      <a:pt x="3105528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5501A2">
                      <a:alpha val="100000"/>
                    </a:srgbClr>
                  </a:gs>
                  <a:gs pos="50000">
                    <a:srgbClr val="BC8DE6">
                      <a:alpha val="73500"/>
                    </a:srgbClr>
                  </a:gs>
                  <a:gs pos="100000">
                    <a:srgbClr val="05649A">
                      <a:alpha val="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85725"/>
                <a:ext cx="3308728" cy="492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325272" y="264425"/>
              <a:ext cx="504777" cy="504777"/>
            </a:xfrm>
            <a:custGeom>
              <a:avLst/>
              <a:gdLst/>
              <a:ahLst/>
              <a:cxnLst/>
              <a:rect l="l" t="t" r="r" b="b"/>
              <a:pathLst>
                <a:path w="504777" h="504777">
                  <a:moveTo>
                    <a:pt x="0" y="0"/>
                  </a:moveTo>
                  <a:lnTo>
                    <a:pt x="504777" y="0"/>
                  </a:lnTo>
                  <a:lnTo>
                    <a:pt x="504777" y="504777"/>
                  </a:lnTo>
                  <a:lnTo>
                    <a:pt x="0" y="504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01078" y="226325"/>
              <a:ext cx="7001403" cy="5376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What do they do?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31822" y="8001290"/>
            <a:ext cx="6311502" cy="775221"/>
            <a:chOff x="0" y="0"/>
            <a:chExt cx="8415336" cy="103362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415336" cy="1033628"/>
              <a:chOff x="0" y="0"/>
              <a:chExt cx="3308728" cy="4064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308728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3308728" h="406400">
                    <a:moveTo>
                      <a:pt x="3105528" y="0"/>
                    </a:moveTo>
                    <a:cubicBezTo>
                      <a:pt x="3217752" y="0"/>
                      <a:pt x="3308728" y="90976"/>
                      <a:pt x="3308728" y="203200"/>
                    </a:cubicBezTo>
                    <a:cubicBezTo>
                      <a:pt x="3308728" y="315424"/>
                      <a:pt x="3217752" y="406400"/>
                      <a:pt x="3105528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5501A2">
                      <a:alpha val="100000"/>
                    </a:srgbClr>
                  </a:gs>
                  <a:gs pos="50000">
                    <a:srgbClr val="BC8DE6">
                      <a:alpha val="73500"/>
                    </a:srgbClr>
                  </a:gs>
                  <a:gs pos="100000">
                    <a:srgbClr val="05649A">
                      <a:alpha val="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85725"/>
                <a:ext cx="3308728" cy="492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325272" y="264425"/>
              <a:ext cx="504777" cy="504777"/>
            </a:xfrm>
            <a:custGeom>
              <a:avLst/>
              <a:gdLst/>
              <a:ahLst/>
              <a:cxnLst/>
              <a:rect l="l" t="t" r="r" b="b"/>
              <a:pathLst>
                <a:path w="504777" h="504777">
                  <a:moveTo>
                    <a:pt x="0" y="0"/>
                  </a:moveTo>
                  <a:lnTo>
                    <a:pt x="504777" y="0"/>
                  </a:lnTo>
                  <a:lnTo>
                    <a:pt x="504777" y="504777"/>
                  </a:lnTo>
                  <a:lnTo>
                    <a:pt x="0" y="504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01078" y="226325"/>
              <a:ext cx="7001403" cy="5376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Impact at a glance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05798" y="606679"/>
            <a:ext cx="10100523" cy="2480803"/>
            <a:chOff x="0" y="0"/>
            <a:chExt cx="13467363" cy="3307737"/>
          </a:xfrm>
        </p:grpSpPr>
        <p:sp>
          <p:nvSpPr>
            <p:cNvPr id="26" name="Freeform 26"/>
            <p:cNvSpPr/>
            <p:nvPr/>
          </p:nvSpPr>
          <p:spPr>
            <a:xfrm>
              <a:off x="0" y="1451790"/>
              <a:ext cx="5845501" cy="1855946"/>
            </a:xfrm>
            <a:custGeom>
              <a:avLst/>
              <a:gdLst/>
              <a:ahLst/>
              <a:cxnLst/>
              <a:rect l="l" t="t" r="r" b="b"/>
              <a:pathLst>
                <a:path w="5845501" h="1855946">
                  <a:moveTo>
                    <a:pt x="0" y="0"/>
                  </a:moveTo>
                  <a:lnTo>
                    <a:pt x="5845501" y="0"/>
                  </a:lnTo>
                  <a:lnTo>
                    <a:pt x="5845501" y="1855947"/>
                  </a:lnTo>
                  <a:lnTo>
                    <a:pt x="0" y="1855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61925"/>
              <a:ext cx="13467363" cy="1809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362"/>
                </a:lnSpc>
                <a:spcBef>
                  <a:spcPct val="0"/>
                </a:spcBef>
              </a:pPr>
              <a:r>
                <a:rPr lang="en-US" sz="8115">
                  <a:solidFill>
                    <a:srgbClr val="9465C4"/>
                  </a:solidFill>
                  <a:latin typeface="Rubik One"/>
                  <a:ea typeface="Rubik One"/>
                  <a:cs typeface="Rubik One"/>
                  <a:sym typeface="Rubik One"/>
                </a:rPr>
                <a:t>WHO IS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486098"/>
              <a:ext cx="13467363" cy="1809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362"/>
                </a:lnSpc>
                <a:spcBef>
                  <a:spcPct val="0"/>
                </a:spcBef>
              </a:pPr>
              <a:r>
                <a:rPr lang="en-US" sz="8115">
                  <a:solidFill>
                    <a:srgbClr val="063357"/>
                  </a:solidFill>
                  <a:latin typeface="Rubik One"/>
                  <a:ea typeface="Rubik One"/>
                  <a:cs typeface="Rubik One"/>
                  <a:sym typeface="Rubik One"/>
                </a:rPr>
                <a:t>          </a:t>
              </a:r>
              <a:r>
                <a:rPr lang="en-US" sz="8115">
                  <a:solidFill>
                    <a:srgbClr val="000000"/>
                  </a:solidFill>
                  <a:latin typeface="Rubik One"/>
                  <a:ea typeface="Rubik One"/>
                  <a:cs typeface="Rubik One"/>
                  <a:sym typeface="Rubik One"/>
                </a:rPr>
                <a:t>    ?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82652" y="4402937"/>
            <a:ext cx="5350592" cy="114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58" lvl="1" indent="-237479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Headquartered in Paris, France</a:t>
            </a:r>
          </a:p>
          <a:p>
            <a:pPr marL="474958" lvl="1" indent="-237479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74,400+ Employees</a:t>
            </a:r>
          </a:p>
          <a:p>
            <a:pPr marL="474958" lvl="1" indent="-237479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Present in 60+ countries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2652" y="6615800"/>
            <a:ext cx="8054512" cy="114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58" lvl="1" indent="-237479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Research and develop innovative medicines and vaccines</a:t>
            </a:r>
          </a:p>
          <a:p>
            <a:pPr marL="474958" lvl="1" indent="-237479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b="1">
                <a:solidFill>
                  <a:srgbClr val="4F4F4F"/>
                </a:solidFill>
                <a:latin typeface="Lora Bold"/>
                <a:ea typeface="Lora Bold"/>
                <a:cs typeface="Lora Bold"/>
                <a:sym typeface="Lora Bold"/>
              </a:rPr>
              <a:t>Key areas of development: </a:t>
            </a: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immunology, rare diseases, neurology, oncology, etc...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8938435"/>
            <a:ext cx="8931459" cy="114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58" lvl="1" indent="-237479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4F4F4F"/>
                </a:solidFill>
                <a:latin typeface="Lora Bold"/>
                <a:ea typeface="Lora Bold"/>
                <a:cs typeface="Lora Bold"/>
                <a:sym typeface="Lora Bold"/>
              </a:rPr>
              <a:t>500M+</a:t>
            </a: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 people vaccinated each year</a:t>
            </a:r>
          </a:p>
          <a:p>
            <a:pPr marL="474958" lvl="1" indent="-237479" algn="l">
              <a:lnSpc>
                <a:spcPts val="3079"/>
              </a:lnSpc>
              <a:buFont typeface="Arial"/>
              <a:buChar char="•"/>
            </a:pPr>
            <a:r>
              <a:rPr lang="en-US" sz="2199" b="1">
                <a:solidFill>
                  <a:srgbClr val="4F4F4F"/>
                </a:solidFill>
                <a:latin typeface="Lora Bold"/>
                <a:ea typeface="Lora Bold"/>
                <a:cs typeface="Lora Bold"/>
                <a:sym typeface="Lora Bold"/>
              </a:rPr>
              <a:t>2.5M</a:t>
            </a: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 vaccine doses supplied daily</a:t>
            </a:r>
          </a:p>
          <a:p>
            <a:pPr marL="474958" lvl="1" indent="-237479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b="1">
                <a:solidFill>
                  <a:srgbClr val="4F4F4F"/>
                </a:solidFill>
                <a:latin typeface="Lora Bold"/>
                <a:ea typeface="Lora Bold"/>
                <a:cs typeface="Lora Bold"/>
                <a:sym typeface="Lora Bold"/>
              </a:rPr>
              <a:t>77 </a:t>
            </a:r>
            <a:r>
              <a:rPr lang="en-US" sz="2199">
                <a:solidFill>
                  <a:srgbClr val="4F4F4F"/>
                </a:solidFill>
                <a:latin typeface="Lora"/>
                <a:ea typeface="Lora"/>
                <a:cs typeface="Lora"/>
                <a:sym typeface="Lora"/>
              </a:rPr>
              <a:t>compounds in clinical development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502047">
            <a:off x="-2368150" y="-1846216"/>
            <a:ext cx="15639126" cy="7369938"/>
          </a:xfrm>
          <a:custGeom>
            <a:avLst/>
            <a:gdLst/>
            <a:ahLst/>
            <a:cxnLst/>
            <a:rect l="l" t="t" r="r" b="b"/>
            <a:pathLst>
              <a:path w="15639126" h="7369938">
                <a:moveTo>
                  <a:pt x="0" y="0"/>
                </a:moveTo>
                <a:lnTo>
                  <a:pt x="15639125" y="0"/>
                </a:lnTo>
                <a:lnTo>
                  <a:pt x="15639125" y="7369938"/>
                </a:lnTo>
                <a:lnTo>
                  <a:pt x="0" y="7369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77264" y="698508"/>
            <a:ext cx="7970824" cy="278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0"/>
              </a:lnSpc>
              <a:spcBef>
                <a:spcPct val="0"/>
              </a:spcBef>
            </a:pPr>
            <a:r>
              <a:rPr lang="en-US" sz="7993">
                <a:solidFill>
                  <a:srgbClr val="000000"/>
                </a:solidFill>
                <a:latin typeface="Rubik One"/>
                <a:ea typeface="Rubik One"/>
                <a:cs typeface="Rubik One"/>
                <a:sym typeface="Rubik One"/>
              </a:rPr>
              <a:t>BEYOND MEDICINE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93314" y="1599698"/>
            <a:ext cx="9161072" cy="1074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6"/>
              </a:lnSpc>
              <a:spcBef>
                <a:spcPct val="0"/>
              </a:spcBef>
            </a:pPr>
            <a:r>
              <a:rPr lang="en-US" sz="3068" u="sng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Improving lives through science &amp; investing in the people behind the future.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82238" y="5107364"/>
            <a:ext cx="5303431" cy="4732330"/>
            <a:chOff x="0" y="0"/>
            <a:chExt cx="593857" cy="5299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3857" cy="529907"/>
            </a:xfrm>
            <a:custGeom>
              <a:avLst/>
              <a:gdLst/>
              <a:ahLst/>
              <a:cxnLst/>
              <a:rect l="l" t="t" r="r" b="b"/>
              <a:pathLst>
                <a:path w="593857" h="529907">
                  <a:moveTo>
                    <a:pt x="68610" y="0"/>
                  </a:moveTo>
                  <a:lnTo>
                    <a:pt x="525246" y="0"/>
                  </a:lnTo>
                  <a:cubicBezTo>
                    <a:pt x="543443" y="0"/>
                    <a:pt x="560894" y="7229"/>
                    <a:pt x="573761" y="20096"/>
                  </a:cubicBezTo>
                  <a:cubicBezTo>
                    <a:pt x="586628" y="32962"/>
                    <a:pt x="593857" y="50414"/>
                    <a:pt x="593857" y="68610"/>
                  </a:cubicBezTo>
                  <a:lnTo>
                    <a:pt x="593857" y="461297"/>
                  </a:lnTo>
                  <a:cubicBezTo>
                    <a:pt x="593857" y="479493"/>
                    <a:pt x="586628" y="496945"/>
                    <a:pt x="573761" y="509812"/>
                  </a:cubicBezTo>
                  <a:cubicBezTo>
                    <a:pt x="560894" y="522678"/>
                    <a:pt x="543443" y="529907"/>
                    <a:pt x="525246" y="529907"/>
                  </a:cubicBezTo>
                  <a:lnTo>
                    <a:pt x="68610" y="529907"/>
                  </a:lnTo>
                  <a:cubicBezTo>
                    <a:pt x="50414" y="529907"/>
                    <a:pt x="32962" y="522678"/>
                    <a:pt x="20096" y="509812"/>
                  </a:cubicBezTo>
                  <a:cubicBezTo>
                    <a:pt x="7229" y="496945"/>
                    <a:pt x="0" y="479493"/>
                    <a:pt x="0" y="461297"/>
                  </a:cubicBezTo>
                  <a:lnTo>
                    <a:pt x="0" y="68610"/>
                  </a:lnTo>
                  <a:cubicBezTo>
                    <a:pt x="0" y="50414"/>
                    <a:pt x="7229" y="32962"/>
                    <a:pt x="20096" y="20096"/>
                  </a:cubicBezTo>
                  <a:cubicBezTo>
                    <a:pt x="32962" y="7229"/>
                    <a:pt x="50414" y="0"/>
                    <a:pt x="68610" y="0"/>
                  </a:cubicBezTo>
                  <a:close/>
                </a:path>
              </a:pathLst>
            </a:custGeom>
            <a:solidFill>
              <a:srgbClr val="BC9EDD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93857" cy="568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83717" y="5756318"/>
            <a:ext cx="5305083" cy="1526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311" lvl="1" indent="-313156" algn="l">
              <a:lnSpc>
                <a:spcPts val="4061"/>
              </a:lnSpc>
              <a:spcBef>
                <a:spcPct val="0"/>
              </a:spcBef>
              <a:buFont typeface="Arial"/>
              <a:buChar char="•"/>
            </a:pPr>
            <a:r>
              <a:rPr lang="en-US" sz="2900" b="1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Supports summer camps for children living with serious health conditions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660050" y="5104227"/>
            <a:ext cx="5303431" cy="4732330"/>
            <a:chOff x="0" y="0"/>
            <a:chExt cx="593857" cy="5299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93857" cy="529907"/>
            </a:xfrm>
            <a:custGeom>
              <a:avLst/>
              <a:gdLst/>
              <a:ahLst/>
              <a:cxnLst/>
              <a:rect l="l" t="t" r="r" b="b"/>
              <a:pathLst>
                <a:path w="593857" h="529907">
                  <a:moveTo>
                    <a:pt x="68610" y="0"/>
                  </a:moveTo>
                  <a:lnTo>
                    <a:pt x="525246" y="0"/>
                  </a:lnTo>
                  <a:cubicBezTo>
                    <a:pt x="543443" y="0"/>
                    <a:pt x="560894" y="7229"/>
                    <a:pt x="573761" y="20096"/>
                  </a:cubicBezTo>
                  <a:cubicBezTo>
                    <a:pt x="586628" y="32962"/>
                    <a:pt x="593857" y="50414"/>
                    <a:pt x="593857" y="68610"/>
                  </a:cubicBezTo>
                  <a:lnTo>
                    <a:pt x="593857" y="461297"/>
                  </a:lnTo>
                  <a:cubicBezTo>
                    <a:pt x="593857" y="479493"/>
                    <a:pt x="586628" y="496945"/>
                    <a:pt x="573761" y="509812"/>
                  </a:cubicBezTo>
                  <a:cubicBezTo>
                    <a:pt x="560894" y="522678"/>
                    <a:pt x="543443" y="529907"/>
                    <a:pt x="525246" y="529907"/>
                  </a:cubicBezTo>
                  <a:lnTo>
                    <a:pt x="68610" y="529907"/>
                  </a:lnTo>
                  <a:cubicBezTo>
                    <a:pt x="50414" y="529907"/>
                    <a:pt x="32962" y="522678"/>
                    <a:pt x="20096" y="509812"/>
                  </a:cubicBezTo>
                  <a:cubicBezTo>
                    <a:pt x="7229" y="496945"/>
                    <a:pt x="0" y="479493"/>
                    <a:pt x="0" y="461297"/>
                  </a:cubicBezTo>
                  <a:lnTo>
                    <a:pt x="0" y="68610"/>
                  </a:lnTo>
                  <a:cubicBezTo>
                    <a:pt x="0" y="50414"/>
                    <a:pt x="7229" y="32962"/>
                    <a:pt x="20096" y="20096"/>
                  </a:cubicBezTo>
                  <a:cubicBezTo>
                    <a:pt x="32962" y="7229"/>
                    <a:pt x="50414" y="0"/>
                    <a:pt x="68610" y="0"/>
                  </a:cubicBezTo>
                  <a:close/>
                </a:path>
              </a:pathLst>
            </a:custGeom>
            <a:ln w="19050" cap="rnd">
              <a:gradFill>
                <a:gsLst>
                  <a:gs pos="0">
                    <a:srgbClr val="5501A2">
                      <a:alpha val="100000"/>
                    </a:srgbClr>
                  </a:gs>
                  <a:gs pos="50000">
                    <a:srgbClr val="BC8DE6">
                      <a:alpha val="73500"/>
                    </a:srgbClr>
                  </a:gs>
                  <a:gs pos="100000">
                    <a:srgbClr val="05649A">
                      <a:alpha val="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93857" cy="568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60050" y="3486323"/>
            <a:ext cx="5303431" cy="1347726"/>
            <a:chOff x="0" y="0"/>
            <a:chExt cx="7071241" cy="179696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7071241" cy="1796968"/>
              <a:chOff x="0" y="0"/>
              <a:chExt cx="1599223" cy="4064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599223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599223" h="406400">
                    <a:moveTo>
                      <a:pt x="1396023" y="0"/>
                    </a:moveTo>
                    <a:cubicBezTo>
                      <a:pt x="1508247" y="0"/>
                      <a:pt x="1599223" y="90976"/>
                      <a:pt x="1599223" y="203200"/>
                    </a:cubicBezTo>
                    <a:cubicBezTo>
                      <a:pt x="1599223" y="315424"/>
                      <a:pt x="1508247" y="406400"/>
                      <a:pt x="1396023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5501A2">
                      <a:alpha val="100000"/>
                    </a:srgbClr>
                  </a:gs>
                  <a:gs pos="50000">
                    <a:srgbClr val="BC8DE6">
                      <a:alpha val="73500"/>
                    </a:srgbClr>
                  </a:gs>
                  <a:gs pos="100000">
                    <a:srgbClr val="05649A">
                      <a:alpha val="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599223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568731" y="262426"/>
              <a:ext cx="5933779" cy="1234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37"/>
                </a:lnSpc>
              </a:pPr>
              <a:r>
                <a:rPr lang="en-US" sz="2875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DISASTER RELIEF PROGRAMS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6648207" y="341924"/>
            <a:ext cx="1222185" cy="1222185"/>
          </a:xfrm>
          <a:custGeom>
            <a:avLst/>
            <a:gdLst/>
            <a:ahLst/>
            <a:cxnLst/>
            <a:rect l="l" t="t" r="r" b="b"/>
            <a:pathLst>
              <a:path w="1222185" h="1222185">
                <a:moveTo>
                  <a:pt x="0" y="0"/>
                </a:moveTo>
                <a:lnTo>
                  <a:pt x="1222186" y="0"/>
                </a:lnTo>
                <a:lnTo>
                  <a:pt x="1222186" y="1222185"/>
                </a:lnTo>
                <a:lnTo>
                  <a:pt x="0" y="12221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1660789" y="5290784"/>
            <a:ext cx="5093596" cy="4036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3333" lvl="1" indent="-411667" algn="l">
              <a:lnSpc>
                <a:spcPts val="5338"/>
              </a:lnSpc>
              <a:buFont typeface="Arial"/>
              <a:buChar char="•"/>
            </a:pPr>
            <a:r>
              <a:rPr lang="en-US" sz="3813" b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Americares</a:t>
            </a:r>
          </a:p>
          <a:p>
            <a:pPr marL="823333" lvl="1" indent="-411667" algn="l">
              <a:lnSpc>
                <a:spcPts val="5338"/>
              </a:lnSpc>
              <a:buFont typeface="Arial"/>
              <a:buChar char="•"/>
            </a:pPr>
            <a:r>
              <a:rPr lang="en-US" sz="3813" b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Direct Relief</a:t>
            </a:r>
          </a:p>
          <a:p>
            <a:pPr marL="823333" lvl="1" indent="-411667" algn="l">
              <a:lnSpc>
                <a:spcPts val="5338"/>
              </a:lnSpc>
              <a:buFont typeface="Arial"/>
              <a:buChar char="•"/>
            </a:pPr>
            <a:r>
              <a:rPr lang="en-US" sz="3813" b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Heart to Heart</a:t>
            </a:r>
          </a:p>
          <a:p>
            <a:pPr marL="823333" lvl="1" indent="-411667" algn="l">
              <a:lnSpc>
                <a:spcPts val="5338"/>
              </a:lnSpc>
              <a:buFont typeface="Arial"/>
              <a:buChar char="•"/>
            </a:pPr>
            <a:r>
              <a:rPr lang="en-US" sz="3813" b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+map</a:t>
            </a:r>
          </a:p>
          <a:p>
            <a:pPr marL="823333" lvl="1" indent="-411667" algn="l">
              <a:lnSpc>
                <a:spcPts val="5338"/>
              </a:lnSpc>
              <a:buFont typeface="Arial"/>
              <a:buChar char="•"/>
            </a:pPr>
            <a:r>
              <a:rPr lang="en-US" sz="3813" b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Project HOPE</a:t>
            </a:r>
          </a:p>
          <a:p>
            <a:pPr algn="l">
              <a:lnSpc>
                <a:spcPts val="5338"/>
              </a:lnSpc>
              <a:spcBef>
                <a:spcPct val="0"/>
              </a:spcBef>
            </a:pPr>
            <a:endParaRPr lang="en-US" sz="3813" b="1">
              <a:solidFill>
                <a:srgbClr val="000000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6122709" y="5143500"/>
            <a:ext cx="5303431" cy="4732330"/>
            <a:chOff x="0" y="0"/>
            <a:chExt cx="593857" cy="5299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93857" cy="529907"/>
            </a:xfrm>
            <a:custGeom>
              <a:avLst/>
              <a:gdLst/>
              <a:ahLst/>
              <a:cxnLst/>
              <a:rect l="l" t="t" r="r" b="b"/>
              <a:pathLst>
                <a:path w="593857" h="529907">
                  <a:moveTo>
                    <a:pt x="68610" y="0"/>
                  </a:moveTo>
                  <a:lnTo>
                    <a:pt x="525246" y="0"/>
                  </a:lnTo>
                  <a:cubicBezTo>
                    <a:pt x="543443" y="0"/>
                    <a:pt x="560894" y="7229"/>
                    <a:pt x="573761" y="20096"/>
                  </a:cubicBezTo>
                  <a:cubicBezTo>
                    <a:pt x="586628" y="32962"/>
                    <a:pt x="593857" y="50414"/>
                    <a:pt x="593857" y="68610"/>
                  </a:cubicBezTo>
                  <a:lnTo>
                    <a:pt x="593857" y="461297"/>
                  </a:lnTo>
                  <a:cubicBezTo>
                    <a:pt x="593857" y="479493"/>
                    <a:pt x="586628" y="496945"/>
                    <a:pt x="573761" y="509812"/>
                  </a:cubicBezTo>
                  <a:cubicBezTo>
                    <a:pt x="560894" y="522678"/>
                    <a:pt x="543443" y="529907"/>
                    <a:pt x="525246" y="529907"/>
                  </a:cubicBezTo>
                  <a:lnTo>
                    <a:pt x="68610" y="529907"/>
                  </a:lnTo>
                  <a:cubicBezTo>
                    <a:pt x="50414" y="529907"/>
                    <a:pt x="32962" y="522678"/>
                    <a:pt x="20096" y="509812"/>
                  </a:cubicBezTo>
                  <a:cubicBezTo>
                    <a:pt x="7229" y="496945"/>
                    <a:pt x="0" y="479493"/>
                    <a:pt x="0" y="461297"/>
                  </a:cubicBezTo>
                  <a:lnTo>
                    <a:pt x="0" y="68610"/>
                  </a:lnTo>
                  <a:cubicBezTo>
                    <a:pt x="0" y="50414"/>
                    <a:pt x="7229" y="32962"/>
                    <a:pt x="20096" y="20096"/>
                  </a:cubicBezTo>
                  <a:cubicBezTo>
                    <a:pt x="32962" y="7229"/>
                    <a:pt x="50414" y="0"/>
                    <a:pt x="68610" y="0"/>
                  </a:cubicBezTo>
                  <a:close/>
                </a:path>
              </a:pathLst>
            </a:custGeom>
            <a:solidFill>
              <a:srgbClr val="BC9EDD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93857" cy="568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121057" y="5756318"/>
            <a:ext cx="5305083" cy="1012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311" lvl="1" indent="-313156" algn="l">
              <a:lnSpc>
                <a:spcPts val="4061"/>
              </a:lnSpc>
              <a:spcBef>
                <a:spcPct val="0"/>
              </a:spcBef>
              <a:buFont typeface="Arial"/>
              <a:buChar char="•"/>
            </a:pPr>
            <a:r>
              <a:rPr lang="en-US" sz="2900" b="1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Has supported Diabetes camps for +20 years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404068" y="3622981"/>
            <a:ext cx="6739932" cy="1347726"/>
            <a:chOff x="0" y="0"/>
            <a:chExt cx="8986576" cy="1796968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8986576" cy="1796968"/>
              <a:chOff x="0" y="0"/>
              <a:chExt cx="2032393" cy="4064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032393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032393" h="406400">
                    <a:moveTo>
                      <a:pt x="1829193" y="0"/>
                    </a:moveTo>
                    <a:cubicBezTo>
                      <a:pt x="1941417" y="0"/>
                      <a:pt x="2032393" y="90976"/>
                      <a:pt x="2032393" y="203200"/>
                    </a:cubicBezTo>
                    <a:cubicBezTo>
                      <a:pt x="2032393" y="315424"/>
                      <a:pt x="1941417" y="406400"/>
                      <a:pt x="1829193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ln w="19050" cap="sq">
                <a:gradFill>
                  <a:gsLst>
                    <a:gs pos="0">
                      <a:srgbClr val="5501A2">
                        <a:alpha val="100000"/>
                      </a:srgbClr>
                    </a:gs>
                    <a:gs pos="50000">
                      <a:srgbClr val="BC8DE6">
                        <a:alpha val="73500"/>
                      </a:srgbClr>
                    </a:gs>
                    <a:gs pos="100000">
                      <a:srgbClr val="05649A">
                        <a:alpha val="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2032393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758611" y="494239"/>
              <a:ext cx="6780673" cy="799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31"/>
                </a:lnSpc>
              </a:pPr>
              <a:r>
                <a:rPr lang="en-US" sz="3793" b="1">
                  <a:solidFill>
                    <a:srgbClr val="9465C4"/>
                  </a:solidFill>
                  <a:latin typeface="Lora Bold"/>
                  <a:ea typeface="Lora Bold"/>
                  <a:cs typeface="Lora Bold"/>
                  <a:sym typeface="Lora Bold"/>
                </a:rPr>
                <a:t>SUMMER CAMP AID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6121057" y="7127418"/>
            <a:ext cx="5305083" cy="1012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311" lvl="1" indent="-313156" algn="l">
              <a:lnSpc>
                <a:spcPts val="4061"/>
              </a:lnSpc>
              <a:spcBef>
                <a:spcPct val="0"/>
              </a:spcBef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Approx. </a:t>
            </a:r>
            <a:r>
              <a:rPr lang="en-US" sz="2900" b="1">
                <a:solidFill>
                  <a:srgbClr val="FFFFFF"/>
                </a:solidFill>
                <a:latin typeface="Lora Bold"/>
                <a:ea typeface="Lora Bold"/>
                <a:cs typeface="Lora Bold"/>
                <a:sym typeface="Lora Bold"/>
              </a:rPr>
              <a:t>100 </a:t>
            </a:r>
            <a:r>
              <a:rPr lang="en-US" sz="29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diabetes camps supported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83717" y="7695786"/>
            <a:ext cx="5299216" cy="887597"/>
            <a:chOff x="0" y="0"/>
            <a:chExt cx="7065621" cy="1183462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66675"/>
              <a:ext cx="7065621" cy="706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81834" lvl="1" indent="-340917" algn="l">
                <a:lnSpc>
                  <a:spcPts val="4421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158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$2 MILLION+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93423" y="582492"/>
              <a:ext cx="5278775" cy="6009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10"/>
                </a:lnSpc>
                <a:spcBef>
                  <a:spcPct val="0"/>
                </a:spcBef>
              </a:pPr>
              <a:r>
                <a:rPr lang="en-US" sz="2721">
                  <a:solidFill>
                    <a:srgbClr val="FFFFFF"/>
                  </a:solidFill>
                  <a:latin typeface="Lora"/>
                  <a:ea typeface="Lora"/>
                  <a:cs typeface="Lora"/>
                  <a:sym typeface="Lora"/>
                </a:rPr>
                <a:t>Value of insulin donated 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6122709" y="8429302"/>
            <a:ext cx="5305083" cy="1012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311" lvl="1" indent="-313156" algn="l">
              <a:lnSpc>
                <a:spcPts val="4061"/>
              </a:lnSpc>
              <a:spcBef>
                <a:spcPct val="0"/>
              </a:spcBef>
              <a:buFont typeface="Arial"/>
              <a:buChar char="•"/>
            </a:pPr>
            <a:r>
              <a:rPr lang="en-US" sz="29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20,000+ young children served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9E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7361" y="5899737"/>
            <a:ext cx="2106950" cy="2106950"/>
          </a:xfrm>
          <a:custGeom>
            <a:avLst/>
            <a:gdLst/>
            <a:ahLst/>
            <a:cxnLst/>
            <a:rect l="l" t="t" r="r" b="b"/>
            <a:pathLst>
              <a:path w="2106950" h="2106950">
                <a:moveTo>
                  <a:pt x="0" y="0"/>
                </a:moveTo>
                <a:lnTo>
                  <a:pt x="2106950" y="0"/>
                </a:lnTo>
                <a:lnTo>
                  <a:pt x="2106950" y="2106950"/>
                </a:lnTo>
                <a:lnTo>
                  <a:pt x="0" y="2106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34626" y="-291062"/>
            <a:ext cx="1987412" cy="1987412"/>
          </a:xfrm>
          <a:custGeom>
            <a:avLst/>
            <a:gdLst/>
            <a:ahLst/>
            <a:cxnLst/>
            <a:rect l="l" t="t" r="r" b="b"/>
            <a:pathLst>
              <a:path w="1987412" h="1987412">
                <a:moveTo>
                  <a:pt x="0" y="0"/>
                </a:moveTo>
                <a:lnTo>
                  <a:pt x="1987412" y="0"/>
                </a:lnTo>
                <a:lnTo>
                  <a:pt x="1987412" y="1987412"/>
                </a:lnTo>
                <a:lnTo>
                  <a:pt x="0" y="19874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44000" y="6632020"/>
            <a:ext cx="642384" cy="642384"/>
          </a:xfrm>
          <a:custGeom>
            <a:avLst/>
            <a:gdLst/>
            <a:ahLst/>
            <a:cxnLst/>
            <a:rect l="l" t="t" r="r" b="b"/>
            <a:pathLst>
              <a:path w="642384" h="642384">
                <a:moveTo>
                  <a:pt x="0" y="0"/>
                </a:moveTo>
                <a:lnTo>
                  <a:pt x="642384" y="0"/>
                </a:lnTo>
                <a:lnTo>
                  <a:pt x="642384" y="642384"/>
                </a:lnTo>
                <a:lnTo>
                  <a:pt x="0" y="6423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374545" y="7397006"/>
            <a:ext cx="7340291" cy="1219362"/>
            <a:chOff x="0" y="0"/>
            <a:chExt cx="9787055" cy="162581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9787055" cy="1625816"/>
              <a:chOff x="0" y="0"/>
              <a:chExt cx="1599223" cy="26566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599223" cy="265661"/>
              </a:xfrm>
              <a:custGeom>
                <a:avLst/>
                <a:gdLst/>
                <a:ahLst/>
                <a:cxnLst/>
                <a:rect l="l" t="t" r="r" b="b"/>
                <a:pathLst>
                  <a:path w="1599223" h="265661">
                    <a:moveTo>
                      <a:pt x="1396023" y="0"/>
                    </a:moveTo>
                    <a:cubicBezTo>
                      <a:pt x="1508247" y="0"/>
                      <a:pt x="1599223" y="59470"/>
                      <a:pt x="1599223" y="132831"/>
                    </a:cubicBezTo>
                    <a:cubicBezTo>
                      <a:pt x="1599223" y="206191"/>
                      <a:pt x="1508247" y="265661"/>
                      <a:pt x="1396023" y="265661"/>
                    </a:cubicBezTo>
                    <a:lnTo>
                      <a:pt x="203200" y="265661"/>
                    </a:lnTo>
                    <a:cubicBezTo>
                      <a:pt x="90976" y="265661"/>
                      <a:pt x="0" y="206191"/>
                      <a:pt x="0" y="132831"/>
                    </a:cubicBezTo>
                    <a:cubicBezTo>
                      <a:pt x="0" y="59470"/>
                      <a:pt x="90976" y="0"/>
                      <a:pt x="2032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5501A2">
                      <a:alpha val="100000"/>
                    </a:srgbClr>
                  </a:gs>
                  <a:gs pos="50000">
                    <a:srgbClr val="BC8DE6">
                      <a:alpha val="73500"/>
                    </a:srgbClr>
                  </a:gs>
                  <a:gs pos="100000">
                    <a:srgbClr val="05649A">
                      <a:alpha val="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599223" cy="303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787161" y="377848"/>
              <a:ext cx="8212734" cy="832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73"/>
                </a:lnSpc>
              </a:pPr>
              <a:r>
                <a:rPr lang="en-US" sz="3979" b="1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ANY QUESTIONS?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8921661" y="0"/>
            <a:ext cx="9366339" cy="10579881"/>
          </a:xfrm>
          <a:custGeom>
            <a:avLst/>
            <a:gdLst/>
            <a:ahLst/>
            <a:cxnLst/>
            <a:rect l="l" t="t" r="r" b="b"/>
            <a:pathLst>
              <a:path w="9366339" h="10579881">
                <a:moveTo>
                  <a:pt x="0" y="0"/>
                </a:moveTo>
                <a:lnTo>
                  <a:pt x="9366339" y="0"/>
                </a:lnTo>
                <a:lnTo>
                  <a:pt x="9366339" y="10579881"/>
                </a:lnTo>
                <a:lnTo>
                  <a:pt x="0" y="1057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410" r="-254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533614" y="2421690"/>
            <a:ext cx="7007480" cy="139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86"/>
              </a:lnSpc>
              <a:spcBef>
                <a:spcPct val="0"/>
              </a:spcBef>
            </a:pPr>
            <a:r>
              <a:rPr lang="en-US" sz="8133">
                <a:solidFill>
                  <a:srgbClr val="FFFFFF"/>
                </a:solidFill>
                <a:latin typeface="Rubik One"/>
                <a:ea typeface="Rubik One"/>
                <a:cs typeface="Rubik One"/>
                <a:sym typeface="Rubik One"/>
              </a:rPr>
              <a:t>THANK YOU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33614" y="3558131"/>
            <a:ext cx="7022154" cy="139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86"/>
              </a:lnSpc>
              <a:spcBef>
                <a:spcPct val="0"/>
              </a:spcBef>
            </a:pPr>
            <a:r>
              <a:rPr lang="en-US" sz="8133">
                <a:solidFill>
                  <a:srgbClr val="FFFFFF"/>
                </a:solidFill>
                <a:latin typeface="Rubik One"/>
                <a:ea typeface="Rubik One"/>
                <a:cs typeface="Rubik One"/>
                <a:sym typeface="Rubik One"/>
              </a:rPr>
              <a:t>FOR YOUR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3614" y="4700091"/>
            <a:ext cx="7022154" cy="139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86"/>
              </a:lnSpc>
              <a:spcBef>
                <a:spcPct val="0"/>
              </a:spcBef>
            </a:pPr>
            <a:r>
              <a:rPr lang="en-US" sz="8133">
                <a:solidFill>
                  <a:srgbClr val="FFFFFF"/>
                </a:solidFill>
                <a:latin typeface="Rubik One"/>
                <a:ea typeface="Rubik One"/>
                <a:cs typeface="Rubik One"/>
                <a:sym typeface="Rubik One"/>
              </a:rPr>
              <a:t>ATTENTION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8007" y="4479924"/>
            <a:ext cx="15111987" cy="1289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Lora Bold"/>
                <a:ea typeface="Lora Bold"/>
                <a:cs typeface="Lora Bold"/>
                <a:sym typeface="Lora Bold"/>
              </a:rPr>
              <a:t>Sources: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https://www.sanofi.us/en/our-company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https://www.sanofifoundation-northamerica.org/programs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</Words>
  <Application>Microsoft Office PowerPoint</Application>
  <PresentationFormat>Custom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Agrandir Bold</vt:lpstr>
      <vt:lpstr>Calibri</vt:lpstr>
      <vt:lpstr>Arial</vt:lpstr>
      <vt:lpstr>Lora Bold</vt:lpstr>
      <vt:lpstr>Rubik One</vt:lpstr>
      <vt:lpstr>Lora</vt:lpstr>
      <vt:lpstr>Archivo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Modern Pharmaceutical Product Presentation</dc:title>
  <dc:creator>Fiorella Piedra</dc:creator>
  <cp:lastModifiedBy>Nazneen Merchant</cp:lastModifiedBy>
  <cp:revision>2</cp:revision>
  <dcterms:created xsi:type="dcterms:W3CDTF">2006-08-16T00:00:00Z</dcterms:created>
  <dcterms:modified xsi:type="dcterms:W3CDTF">2026-08-14T20:01:24Z</dcterms:modified>
  <dc:identifier>DAHSC_F8IUo</dc:identifier>
</cp:coreProperties>
</file>