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3" r:id="rId4"/>
  </p:sldMasterIdLst>
  <p:notesMasterIdLst>
    <p:notesMasterId r:id="rId8"/>
  </p:notesMasterIdLst>
  <p:handoutMasterIdLst>
    <p:handoutMasterId r:id="rId9"/>
  </p:handoutMasterIdLst>
  <p:sldIdLst>
    <p:sldId id="1543" r:id="rId5"/>
    <p:sldId id="1542" r:id="rId6"/>
    <p:sldId id="152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471F2E-E011-F521-299E-65FC243E7E5E}" name="David Salaguinto" initials="DS" userId="S::davidsa@microsoft.com::9399e6ad-b974-43d0-b593-8c2804f84e0d" providerId="AD"/>
  <p188:author id="{DC3CAF61-3D39-8A1C-6AB6-F5CBCFCBEA47}" name="Vanessa Buzgheia (ALLEGIS GROUP HOLDINGS INC)" initials="" userId="S::v-vabuzgheia@microsoft.com::f3934b54-4599-40d0-96a8-d6208686f730" providerId="AD"/>
  <p188:author id="{9941987A-41B7-49AC-EE6E-03F2D0BD95BA}" name="Daria Naidenov" initials="DN" userId="S::danaidenov@microsoft.com::ab38ab5f-bdf0-4774-ae5a-d2782abb2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8262F-2E8A-489A-217E-D4B83BF8F3B8}" v="298" dt="2026-08-15T00:52:02.968"/>
    <p1510:client id="{82445E31-B317-C109-4149-EC7F1191E4BD}" v="263" dt="2026-08-15T01:15:59.794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0"/>
    <p:restoredTop sz="94616"/>
  </p:normalViewPr>
  <p:slideViewPr>
    <p:cSldViewPr snapToGrid="0">
      <p:cViewPr varScale="1">
        <p:scale>
          <a:sx n="105" d="100"/>
          <a:sy n="105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8/17/2026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8/17/2026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978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903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9991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8059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2450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12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799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5505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6891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 lang="en-US" dirty="0"/>
            </a:lvl1pPr>
          </a:lstStyle>
          <a:p>
            <a:endParaRPr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47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51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27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445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09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547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7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49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72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754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48432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r>
              <a:rPr lang="en-US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59155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56133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33089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6683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390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22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9023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1615443"/>
            <a:ext cx="3437583" cy="409920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7FBFB58-BD7D-0E9B-7D02-1BE0CDCEA4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972457"/>
          </a:xfrm>
          <a:blipFill dpi="0" rotWithShape="1">
            <a:blip r:embed="rId2">
              <a:alphaModFix amt="60000"/>
            </a:blip>
            <a:srcRect/>
            <a:stretch>
              <a:fillRect l="1" t="1" r="-5" b="-482"/>
            </a:stretch>
          </a:blip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1840" y="1615442"/>
            <a:ext cx="6119865" cy="20116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228600" indent="0">
              <a:lnSpc>
                <a:spcPct val="90000"/>
              </a:lnSpc>
              <a:buNone/>
              <a:defRPr sz="1600"/>
            </a:lvl2pPr>
            <a:lvl3pPr marL="457200" indent="0">
              <a:lnSpc>
                <a:spcPct val="90000"/>
              </a:lnSpc>
              <a:buNone/>
              <a:defRPr sz="1400"/>
            </a:lvl3pPr>
            <a:lvl4pPr marL="685800" indent="0">
              <a:lnSpc>
                <a:spcPct val="90000"/>
              </a:lnSpc>
              <a:buNone/>
              <a:defRPr sz="1200"/>
            </a:lvl4pPr>
            <a:lvl5pPr marL="914400" indent="0">
              <a:lnSpc>
                <a:spcPct val="90000"/>
              </a:lnSpc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48775" y="3945380"/>
            <a:ext cx="6119865" cy="20116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228600" indent="0">
              <a:lnSpc>
                <a:spcPct val="90000"/>
              </a:lnSpc>
              <a:buNone/>
              <a:defRPr sz="1600"/>
            </a:lvl2pPr>
            <a:lvl3pPr marL="457200" indent="0">
              <a:lnSpc>
                <a:spcPct val="90000"/>
              </a:lnSpc>
              <a:buNone/>
              <a:defRPr sz="1400"/>
            </a:lvl3pPr>
            <a:lvl4pPr marL="685800" indent="0">
              <a:lnSpc>
                <a:spcPct val="90000"/>
              </a:lnSpc>
              <a:buNone/>
              <a:defRPr sz="1200"/>
            </a:lvl4pPr>
            <a:lvl5pPr marL="914400" indent="0">
              <a:lnSpc>
                <a:spcPct val="90000"/>
              </a:lnSpc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59436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5943600"/>
            <a:ext cx="1845772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31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8110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17" r:id="rId14"/>
    <p:sldLayoutId id="2147484018" r:id="rId15"/>
    <p:sldLayoutId id="2147484019" r:id="rId16"/>
    <p:sldLayoutId id="2147484020" r:id="rId17"/>
    <p:sldLayoutId id="2147484021" r:id="rId18"/>
    <p:sldLayoutId id="2147484022" r:id="rId19"/>
    <p:sldLayoutId id="2147484023" r:id="rId20"/>
    <p:sldLayoutId id="2147484024" r:id="rId21"/>
    <p:sldLayoutId id="2147484025" r:id="rId22"/>
    <p:sldLayoutId id="2147484026" r:id="rId23"/>
    <p:sldLayoutId id="2147484027" r:id="rId24"/>
    <p:sldLayoutId id="2147484028" r:id="rId25"/>
    <p:sldLayoutId id="2147484029" r:id="rId26"/>
    <p:sldLayoutId id="2147484030" r:id="rId27"/>
    <p:sldLayoutId id="2147484031" r:id="rId2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4C20169-D714-3E30-C598-432CDEA66FE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35304" b="35304"/>
          <a:stretch/>
        </p:blipFill>
        <p:spPr>
          <a:xfrm>
            <a:off x="-92075" y="0"/>
            <a:ext cx="12192000" cy="2390775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stretch>
              <a:fillRect l="1" t="1" r="-5" b="-482"/>
            </a:stretch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09AC22-622D-FBED-B2C8-B88293539396}"/>
              </a:ext>
            </a:extLst>
          </p:cNvPr>
          <p:cNvSpPr txBox="1"/>
          <p:nvPr/>
        </p:nvSpPr>
        <p:spPr>
          <a:xfrm>
            <a:off x="1432820" y="2918417"/>
            <a:ext cx="803682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cs typeface="Poppins Light"/>
              </a:rPr>
              <a:t>Sanofi at a Glance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ACE400-77BD-9C3C-C9B3-36468591DDFF}"/>
              </a:ext>
            </a:extLst>
          </p:cNvPr>
          <p:cNvSpPr txBox="1"/>
          <p:nvPr/>
        </p:nvSpPr>
        <p:spPr>
          <a:xfrm>
            <a:off x="2885460" y="3812638"/>
            <a:ext cx="5132102" cy="3777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cs typeface="Poppins Light"/>
              </a:rPr>
              <a:t>Presented by Michael Sommers</a:t>
            </a:r>
          </a:p>
        </p:txBody>
      </p:sp>
    </p:spTree>
    <p:extLst>
      <p:ext uri="{BB962C8B-B14F-4D97-AF65-F5344CB8AC3E}">
        <p14:creationId xmlns:p14="http://schemas.microsoft.com/office/powerpoint/2010/main" val="366867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698B-EF6C-792C-29BE-1111276C0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03AD-A948-F2CF-6BBE-DA3F37FE3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40" y="1162184"/>
            <a:ext cx="4193013" cy="1103754"/>
          </a:xfrm>
        </p:spPr>
        <p:txBody>
          <a:bodyPr/>
          <a:lstStyle/>
          <a:p>
            <a:r>
              <a:rPr lang="en-US" b="1">
                <a:cs typeface="Poppins"/>
              </a:rPr>
              <a:t>What Is Sanofi</a:t>
            </a:r>
            <a:r>
              <a:rPr lang="en-US" b="1" dirty="0">
                <a:cs typeface="Poppins"/>
              </a:rPr>
              <a:t>?</a:t>
            </a:r>
            <a:endParaRPr lang="en-US" b="1"/>
          </a:p>
        </p:txBody>
      </p:sp>
      <p:pic>
        <p:nvPicPr>
          <p:cNvPr id="8" name="Picture Placeholder 7" descr="Close up of waves on the beach">
            <a:extLst>
              <a:ext uri="{FF2B5EF4-FFF2-40B4-BE49-F238E27FC236}">
                <a16:creationId xmlns:a16="http://schemas.microsoft.com/office/drawing/2014/main" id="{2EE57D01-1A39-DEEC-4A45-CAAC0AEDA4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725A1A-B2B8-7D47-0C34-B9912BC951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4798" y="1957028"/>
            <a:ext cx="9226985" cy="32006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Global healthcare leader focused on innovative medical solutions</a:t>
            </a: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Presence in immunology, vaccines, oncology, and rare diseases</a:t>
            </a: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Commitment to cutting-edge research and digital health transformation</a:t>
            </a: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Integration of sustainability and ethical responsibility into core operations</a:t>
            </a:r>
            <a:endParaRPr lang="en-US" sz="2400"/>
          </a:p>
          <a:p>
            <a:endParaRPr lang="en-US" sz="1600" dirty="0"/>
          </a:p>
        </p:txBody>
      </p:sp>
      <p:pic>
        <p:nvPicPr>
          <p:cNvPr id="7" name="Picture 6" descr="Sanofi Unites as One Under New Logo, Structure - BioSpace">
            <a:extLst>
              <a:ext uri="{FF2B5EF4-FFF2-40B4-BE49-F238E27FC236}">
                <a16:creationId xmlns:a16="http://schemas.microsoft.com/office/drawing/2014/main" id="{F754D148-BDA4-930D-5C5F-DD7F6D0C2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438" y="4759274"/>
            <a:ext cx="3746790" cy="209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39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What ">
            <a:extLst>
              <a:ext uri="{FF2B5EF4-FFF2-40B4-BE49-F238E27FC236}">
                <a16:creationId xmlns:a16="http://schemas.microsoft.com/office/drawing/2014/main" id="{F5BA7F7D-84A3-2E1A-664F-A52D4FD2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329" y="971684"/>
            <a:ext cx="12184186" cy="965806"/>
          </a:xfrm>
        </p:spPr>
        <p:txBody>
          <a:bodyPr>
            <a:normAutofit/>
          </a:bodyPr>
          <a:lstStyle/>
          <a:p>
            <a:r>
              <a:rPr lang="en-US" sz="3300" b="1" dirty="0">
                <a:latin typeface="Neue Haas Grotesk Text Pro"/>
                <a:ea typeface="FangSong"/>
                <a:cs typeface="Poppins Light"/>
              </a:rPr>
              <a:t>Who are Their patients, and what are their </a:t>
            </a:r>
            <a:r>
              <a:rPr lang="en-US" sz="3300" b="1">
                <a:latin typeface="Neue Haas Grotesk Text Pro"/>
                <a:ea typeface="FangSong"/>
                <a:cs typeface="Poppins Light"/>
              </a:rPr>
              <a:t>greatest Needs</a:t>
            </a:r>
            <a:r>
              <a:rPr lang="en-US" sz="3300" b="1" dirty="0">
                <a:latin typeface="Neue Haas Grotesk Text Pro"/>
                <a:ea typeface="FangSong"/>
                <a:cs typeface="Poppins Light"/>
              </a:rPr>
              <a:t>?</a:t>
            </a:r>
          </a:p>
          <a:p>
            <a:endParaRPr lang="en-US" b="1" dirty="0">
              <a:latin typeface="Neue Haas Grotesk Text Pro"/>
              <a:ea typeface="FangSong"/>
              <a:cs typeface="Gautami"/>
            </a:endParaRPr>
          </a:p>
        </p:txBody>
      </p:sp>
      <p:pic>
        <p:nvPicPr>
          <p:cNvPr id="8" name="Picture Placeholder 7" descr="Close up of waves on the beach">
            <a:extLst>
              <a:ext uri="{FF2B5EF4-FFF2-40B4-BE49-F238E27FC236}">
                <a16:creationId xmlns:a16="http://schemas.microsoft.com/office/drawing/2014/main" id="{38F74083-643A-7BB7-3E34-3CE81CB4BC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60B546-A3C2-9374-B0C2-E79D26B38E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-24504" y="1937320"/>
            <a:ext cx="8675191" cy="372286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Diverse global patient populations across all life stages</a:t>
            </a: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Critical need for accessible, affordable, and breakthrough treatments</a:t>
            </a: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High demand for personalized medicine and proactive disease management</a:t>
            </a:r>
            <a:endParaRPr lang="en-US" sz="2400"/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Urgent requirement for equitable healthcare delivery in underserved regions</a:t>
            </a:r>
            <a:endParaRPr lang="en-US" sz="2400"/>
          </a:p>
          <a:p>
            <a:endParaRPr lang="en-US" sz="2400" b="1" dirty="0">
              <a:latin typeface="Poppins"/>
            </a:endParaRPr>
          </a:p>
        </p:txBody>
      </p:sp>
      <p:pic>
        <p:nvPicPr>
          <p:cNvPr id="4" name="Picture 3" descr="Patient Safety &amp; Pharmacovigilance | Sanofi">
            <a:extLst>
              <a:ext uri="{FF2B5EF4-FFF2-40B4-BE49-F238E27FC236}">
                <a16:creationId xmlns:a16="http://schemas.microsoft.com/office/drawing/2014/main" id="{C3F9E786-9143-27CB-C9D5-4FE13187E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890" y="4036088"/>
            <a:ext cx="3644035" cy="282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32344"/>
      </p:ext>
    </p:extLst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Axis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Axi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Ax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626E1DE4-363E-4A1A-A3CD-C79E498A714F}" vid="{3530EF86-100D-4C27-9316-4189EFA98A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D3C292-02F4-47E7-8C9A-CA6D9A938157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7DD590A-8042-4F36-843F-743A8DB178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4B9AF2-5B11-48FF-A8A8-964B2D972562}">
  <ds:schemaRefs>
    <ds:schemaRef ds:uri="230e9df3-be65-4c73-a93b-d1236ebd677e"/>
    <ds:schemaRef ds:uri="http://www.w3.org/XML/1998/namespace"/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http://schemas.openxmlformats.org/package/2006/metadata/core-properties"/>
    <ds:schemaRef ds:uri="http://purl.org/dc/elements/1.1/"/>
    <ds:schemaRef ds:uri="71af3243-3dd4-4a8d-8c0d-dd76da1f02a5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96</Words>
  <Application>Microsoft Office PowerPoint</Application>
  <PresentationFormat>Widescreen</PresentationFormat>
  <Paragraphs>12</Paragraphs>
  <Slides>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Neue Haas Grotesk Text Pro</vt:lpstr>
      <vt:lpstr>Poppins</vt:lpstr>
      <vt:lpstr>Poppins Light</vt:lpstr>
      <vt:lpstr>Axis</vt:lpstr>
      <vt:lpstr>PowerPoint Presentation</vt:lpstr>
      <vt:lpstr>What Is Sanofi?</vt:lpstr>
      <vt:lpstr>Who are Their patients, and what are their greatest Needs?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Nazneen</dc:creator>
  <cp:lastModifiedBy>Nazneen Merchant</cp:lastModifiedBy>
  <cp:revision>258</cp:revision>
  <dcterms:created xsi:type="dcterms:W3CDTF">2026-08-14T23:46:42Z</dcterms:created>
  <dcterms:modified xsi:type="dcterms:W3CDTF">2026-08-17T14:00:41Z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