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300" r:id="rId5"/>
    <p:sldId id="302" r:id="rId6"/>
    <p:sldId id="30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DF22816-FCBC-4DAE-A146-7C1D09AC24DD}">
          <p14:sldIdLst>
            <p14:sldId id="300"/>
            <p14:sldId id="302"/>
            <p14:sldId id="30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083E6E3-FA7D-4D7B-A595-EF9225AFEA82}"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4682"/>
  </p:normalViewPr>
  <p:slideViewPr>
    <p:cSldViewPr snapToGrid="0">
      <p:cViewPr varScale="1">
        <p:scale>
          <a:sx n="105" d="100"/>
          <a:sy n="105" d="100"/>
        </p:scale>
        <p:origin x="8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712B4-1AE0-734B-BD0B-ED5EB8FC3B80}" type="datetime1">
              <a:rPr lang="en-US" smtClean="0"/>
              <a:t>8/14/2026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Add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709567-0710-7949-BFB0-34B4188750EB}" type="datetime1">
              <a:rPr lang="en-US" noProof="0" smtClean="0"/>
              <a:t>8/14/2026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noProof="0" dirty="0"/>
              <a:t>Add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0193B-564F-4854-8A52-728F3FB19C85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B901B-82D0-753E-153F-463C1DFF4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996696"/>
            <a:ext cx="10689336" cy="3383280"/>
          </a:xfrm>
        </p:spPr>
        <p:txBody>
          <a:bodyPr lIns="91440" tIns="45720" rIns="91440" bIns="45720" anchor="t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9FF1EC-CF79-CED7-3907-6CC3EC921B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9048" y="4718304"/>
            <a:ext cx="5367528" cy="1371600"/>
          </a:xfrm>
        </p:spPr>
        <p:txBody>
          <a:bodyPr anchor="b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BD2B87EC-C19D-D312-C5D1-68C7B3D3F34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577" r="47068" b="26177"/>
          <a:stretch/>
        </p:blipFill>
        <p:spPr>
          <a:xfrm rot="5400000" flipH="1" flipV="1">
            <a:off x="8037001" y="-183083"/>
            <a:ext cx="3971922" cy="433808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CA27C1C0-4175-DDF3-7F04-05A1FF4F83EA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1" t="1" r="26660" b="31913"/>
          <a:stretch/>
        </p:blipFill>
        <p:spPr>
          <a:xfrm flipH="1">
            <a:off x="-2" y="2786671"/>
            <a:ext cx="2626743" cy="407133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8F59A96A-1EEC-D106-BC8B-FBC3D022D6C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49606"/>
          <a:stretch/>
        </p:blipFill>
        <p:spPr>
          <a:xfrm flipH="1">
            <a:off x="1634272" y="4519948"/>
            <a:ext cx="3527989" cy="233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89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FAF073C-F11E-EB24-742E-8B7ED02C8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168D94-20DF-9647-607F-3DEBED05ECE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519672" y="2130552"/>
            <a:ext cx="4910328" cy="395935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39C676-DCFE-2801-253F-061508F611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11874E-F900-D5BE-5274-49CBA7F9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Footer</a:t>
            </a:r>
          </a:p>
        </p:txBody>
      </p:sp>
    </p:spTree>
    <p:extLst>
      <p:ext uri="{BB962C8B-B14F-4D97-AF65-F5344CB8AC3E}">
        <p14:creationId xmlns:p14="http://schemas.microsoft.com/office/powerpoint/2010/main" val="3055016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FAF073C-F11E-EB24-742E-8B7ED02C8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040" y="996696"/>
            <a:ext cx="6528816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3C7080A-051C-2507-F252-F683464301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" y="996950"/>
            <a:ext cx="3971925" cy="58578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168D94-20DF-9647-607F-3DEBED05ECE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919472" y="2130552"/>
            <a:ext cx="6510528" cy="3959352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11874E-F900-D5BE-5274-49CBA7F9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39C676-DCFE-2801-253F-061508F611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ctr">
              <a:defRPr/>
            </a:lvl1pPr>
          </a:lstStyle>
          <a:p>
            <a:fld id="{19B51A1E-902D-48AF-9020-955120F399B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127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01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B901B-82D0-753E-153F-463C1DFF4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296" y="1691640"/>
            <a:ext cx="7708392" cy="2916936"/>
          </a:xfrm>
        </p:spPr>
        <p:txBody>
          <a:bodyPr lIns="91440" tIns="45720" rIns="91440" bIns="45720" anchor="b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9FF1EC-CF79-CED7-3907-6CC3EC921B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5296" y="5001768"/>
            <a:ext cx="7251192" cy="1088136"/>
          </a:xfrm>
        </p:spPr>
        <p:txBody>
          <a:bodyPr anchor="b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DBCB114-3994-3B78-91C3-3970219AB03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-15397" b="35439"/>
          <a:stretch/>
        </p:blipFill>
        <p:spPr>
          <a:xfrm rot="16200000">
            <a:off x="8573175" y="595473"/>
            <a:ext cx="3527989" cy="370966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954D399-E3CD-888F-FCF9-DA0F34C6439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157" b="13214"/>
          <a:stretch/>
        </p:blipFill>
        <p:spPr>
          <a:xfrm>
            <a:off x="8329613" y="3429000"/>
            <a:ext cx="3862387" cy="3429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4CC75E85-8A16-65D2-BB9D-7966D18A9C8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r="47260" b="26651"/>
          <a:stretch/>
        </p:blipFill>
        <p:spPr>
          <a:xfrm rot="16200000" flipV="1">
            <a:off x="197728" y="-197735"/>
            <a:ext cx="3914776" cy="431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684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FAF073C-F11E-EB24-742E-8B7ED02C8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99669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168D94-20DF-9647-607F-3DEBED05ECE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68096" y="2130552"/>
            <a:ext cx="4910328" cy="395935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11874E-F900-D5BE-5274-49CBA7F9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39C676-DCFE-2801-253F-061508F611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394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02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B901B-82D0-753E-153F-463C1DFF4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48" y="996696"/>
            <a:ext cx="5641848" cy="4855464"/>
          </a:xfrm>
        </p:spPr>
        <p:txBody>
          <a:bodyPr lIns="91440" tIns="45720" rIns="91440" bIns="45720" anchor="ctr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27" name="Picture Placeholder 926">
            <a:extLst>
              <a:ext uri="{FF2B5EF4-FFF2-40B4-BE49-F238E27FC236}">
                <a16:creationId xmlns:a16="http://schemas.microsoft.com/office/drawing/2014/main" id="{E0D9F5FD-31A3-F83E-0559-2C0434E004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992" y="0"/>
            <a:ext cx="3971925" cy="5857875"/>
          </a:xfrm>
          <a:custGeom>
            <a:avLst/>
            <a:gdLst>
              <a:gd name="connsiteX0" fmla="*/ 0 w 3971925"/>
              <a:gd name="connsiteY0" fmla="*/ 0 h 5857875"/>
              <a:gd name="connsiteX1" fmla="*/ 3971925 w 3971925"/>
              <a:gd name="connsiteY1" fmla="*/ 0 h 5857875"/>
              <a:gd name="connsiteX2" fmla="*/ 3971925 w 3971925"/>
              <a:gd name="connsiteY2" fmla="*/ 5857875 h 5857875"/>
              <a:gd name="connsiteX3" fmla="*/ 1972187 w 3971925"/>
              <a:gd name="connsiteY3" fmla="*/ 5857875 h 5857875"/>
              <a:gd name="connsiteX4" fmla="*/ 1978760 w 3971925"/>
              <a:gd name="connsiteY4" fmla="*/ 5848548 h 5857875"/>
              <a:gd name="connsiteX5" fmla="*/ 2015275 w 3971925"/>
              <a:gd name="connsiteY5" fmla="*/ 5713664 h 5857875"/>
              <a:gd name="connsiteX6" fmla="*/ 2015275 w 3971925"/>
              <a:gd name="connsiteY6" fmla="*/ 5713663 h 5857875"/>
              <a:gd name="connsiteX7" fmla="*/ 2010932 w 3971925"/>
              <a:gd name="connsiteY7" fmla="*/ 5713083 h 5857875"/>
              <a:gd name="connsiteX8" fmla="*/ 2010064 w 3971925"/>
              <a:gd name="connsiteY8" fmla="*/ 5713083 h 5857875"/>
              <a:gd name="connsiteX9" fmla="*/ 1871116 w 3971925"/>
              <a:gd name="connsiteY9" fmla="*/ 5759476 h 5857875"/>
              <a:gd name="connsiteX10" fmla="*/ 1753300 w 3971925"/>
              <a:gd name="connsiteY10" fmla="*/ 5793691 h 5857875"/>
              <a:gd name="connsiteX11" fmla="*/ 1717404 w 3971925"/>
              <a:gd name="connsiteY11" fmla="*/ 5835082 h 5857875"/>
              <a:gd name="connsiteX12" fmla="*/ 1704691 w 3971925"/>
              <a:gd name="connsiteY12" fmla="*/ 5857875 h 5857875"/>
              <a:gd name="connsiteX13" fmla="*/ 0 w 3971925"/>
              <a:gd name="connsiteY13" fmla="*/ 5857875 h 585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971925" h="5857875">
                <a:moveTo>
                  <a:pt x="0" y="0"/>
                </a:moveTo>
                <a:lnTo>
                  <a:pt x="3971925" y="0"/>
                </a:lnTo>
                <a:lnTo>
                  <a:pt x="3971925" y="5857875"/>
                </a:lnTo>
                <a:lnTo>
                  <a:pt x="1972187" y="5857875"/>
                </a:lnTo>
                <a:lnTo>
                  <a:pt x="1978760" y="5848548"/>
                </a:lnTo>
                <a:cubicBezTo>
                  <a:pt x="2003551" y="5807990"/>
                  <a:pt x="2018531" y="5763681"/>
                  <a:pt x="2015275" y="5713664"/>
                </a:cubicBezTo>
                <a:lnTo>
                  <a:pt x="2015275" y="5713663"/>
                </a:lnTo>
                <a:cubicBezTo>
                  <a:pt x="2015275" y="5711343"/>
                  <a:pt x="2011801" y="5711343"/>
                  <a:pt x="2010932" y="5713083"/>
                </a:cubicBezTo>
                <a:cubicBezTo>
                  <a:pt x="2010643" y="5713083"/>
                  <a:pt x="2010354" y="5713083"/>
                  <a:pt x="2010064" y="5713083"/>
                </a:cubicBezTo>
                <a:cubicBezTo>
                  <a:pt x="1966643" y="5741499"/>
                  <a:pt x="1921774" y="5751937"/>
                  <a:pt x="1871116" y="5759476"/>
                </a:cubicBezTo>
                <a:cubicBezTo>
                  <a:pt x="1832326" y="5765275"/>
                  <a:pt x="1786010" y="5769045"/>
                  <a:pt x="1753300" y="5793691"/>
                </a:cubicBezTo>
                <a:cubicBezTo>
                  <a:pt x="1738970" y="5804419"/>
                  <a:pt x="1727463" y="5819134"/>
                  <a:pt x="1717404" y="5835082"/>
                </a:cubicBezTo>
                <a:lnTo>
                  <a:pt x="1704691" y="5857875"/>
                </a:lnTo>
                <a:lnTo>
                  <a:pt x="0" y="58578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E730C61-B0A5-15E4-EBDC-4DAA74F0270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1652" b="34005"/>
          <a:stretch/>
        </p:blipFill>
        <p:spPr>
          <a:xfrm rot="5400000" flipH="1" flipV="1">
            <a:off x="9278992" y="3944992"/>
            <a:ext cx="2764120" cy="3061895"/>
          </a:xfrm>
          <a:prstGeom prst="rect">
            <a:avLst/>
          </a:prstGeom>
        </p:spPr>
      </p:pic>
      <p:pic>
        <p:nvPicPr>
          <p:cNvPr id="876" name="Graphic 875">
            <a:extLst>
              <a:ext uri="{FF2B5EF4-FFF2-40B4-BE49-F238E27FC236}">
                <a16:creationId xmlns:a16="http://schemas.microsoft.com/office/drawing/2014/main" id="{1AD600CE-8F3B-12A6-46EE-EFDBB7A1BB95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3805" b="26651"/>
          <a:stretch/>
        </p:blipFill>
        <p:spPr>
          <a:xfrm rot="5400000">
            <a:off x="440621" y="2988379"/>
            <a:ext cx="3428999" cy="431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9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FAF073C-F11E-EB24-742E-8B7ED02C8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1153E704-93AB-7E5D-6EB0-56FA23E7BC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130552"/>
            <a:ext cx="5641848" cy="395935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168D94-20DF-9647-607F-3DEBED05ECE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519672" y="2130552"/>
            <a:ext cx="4910328" cy="3959352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11874E-F900-D5BE-5274-49CBA7F9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39C676-DCFE-2801-253F-061508F611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702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FAF073C-F11E-EB24-742E-8B7ED02C8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A88B6212-D12B-E47E-327B-D1DDE7D7139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8096" y="2130552"/>
            <a:ext cx="4910328" cy="39593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168D94-20DF-9647-607F-3DEBED05ECE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519672" y="2130552"/>
            <a:ext cx="4910328" cy="39593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11874E-F900-D5BE-5274-49CBA7F9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39C676-DCFE-2801-253F-061508F611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24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FAF073C-F11E-EB24-742E-8B7ED02C8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A88B6212-D12B-E47E-327B-D1DDE7D7139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8096" y="2130552"/>
            <a:ext cx="4206240" cy="3959352"/>
          </a:xfrm>
        </p:spPr>
        <p:txBody>
          <a:bodyPr anchor="t"/>
          <a:lstStyle>
            <a:lvl1pPr marL="347472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168D94-20DF-9647-607F-3DEBED05ECE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513832" y="2176272"/>
            <a:ext cx="5907024" cy="39593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11874E-F900-D5BE-5274-49CBA7F9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39C676-DCFE-2801-253F-061508F611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539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FAF073C-F11E-EB24-742E-8B7ED02C8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168D94-20DF-9647-607F-3DEBED05ECE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68096" y="2176272"/>
            <a:ext cx="10652760" cy="39593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11874E-F900-D5BE-5274-49CBA7F94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39C676-DCFE-2801-253F-061508F611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214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B901B-82D0-753E-153F-463C1DFF4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996696"/>
            <a:ext cx="8668512" cy="2432304"/>
          </a:xfrm>
        </p:spPr>
        <p:txBody>
          <a:bodyPr lIns="91440" tIns="45720" rIns="91440" bIns="45720" anchor="t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9FF1EC-CF79-CED7-3907-6CC3EC921B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9048" y="3429000"/>
            <a:ext cx="5340096" cy="2660904"/>
          </a:xfrm>
        </p:spPr>
        <p:txBody>
          <a:bodyPr anchor="b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291867A-07AF-138A-AC57-59D328A6095D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122" r="19404" b="26232"/>
          <a:stretch/>
        </p:blipFill>
        <p:spPr>
          <a:xfrm rot="5400000" flipH="1" flipV="1">
            <a:off x="8651875" y="625473"/>
            <a:ext cx="4165601" cy="291465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F7C5AD9-C0FD-61EF-DDC7-8F470141994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33" t="-8495" r="43883" b="25558"/>
          <a:stretch/>
        </p:blipFill>
        <p:spPr>
          <a:xfrm>
            <a:off x="10201275" y="1898651"/>
            <a:ext cx="1990725" cy="495934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398A539-AF73-E115-3EDF-231BC59E68D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27" t="1169" r="27094" b="32980"/>
          <a:stretch/>
        </p:blipFill>
        <p:spPr>
          <a:xfrm rot="10800000" flipV="1">
            <a:off x="-1" y="2988379"/>
            <a:ext cx="5335584" cy="3869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769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996696"/>
            <a:ext cx="10652760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noProof="0"/>
              <a:t>Click to edit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8096" y="2450591"/>
            <a:ext cx="10652761" cy="3487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4800" y="6400800"/>
            <a:ext cx="457200" cy="457200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lang="en-US" sz="1200" b="1" i="0" smtClean="0">
                <a:solidFill>
                  <a:schemeClr val="accent3"/>
                </a:solidFill>
                <a:latin typeface="+mn-lt"/>
              </a:defRPr>
            </a:lvl1pPr>
          </a:lstStyle>
          <a:p>
            <a:fld id="{19B51A1E-902D-48AF-9020-955120F399B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6E99AD-9348-1084-6E11-26968BDE3782}"/>
              </a:ext>
            </a:extLst>
          </p:cNvPr>
          <p:cNvSpPr txBox="1"/>
          <p:nvPr userDrawn="1"/>
        </p:nvSpPr>
        <p:spPr>
          <a:xfrm>
            <a:off x="11741419" y="-1537"/>
            <a:ext cx="457200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4000" b="0" dirty="0">
                <a:solidFill>
                  <a:schemeClr val="accent3"/>
                </a:solidFill>
                <a:latin typeface="+mn-lt"/>
                <a:ea typeface="BIZ UDPGothic" panose="020B0400000000000000" pitchFamily="34" charset="-128"/>
              </a:rPr>
              <a:t>*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2047422-8CC9-77AE-C87B-852011B8253E}"/>
              </a:ext>
            </a:extLst>
          </p:cNvPr>
          <p:cNvCxnSpPr>
            <a:cxnSpLocks/>
          </p:cNvCxnSpPr>
          <p:nvPr userDrawn="1"/>
        </p:nvCxnSpPr>
        <p:spPr>
          <a:xfrm>
            <a:off x="0" y="457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FC25401-8B16-54B2-8DFB-324B1C3F7DD3}"/>
              </a:ext>
            </a:extLst>
          </p:cNvPr>
          <p:cNvCxnSpPr>
            <a:cxnSpLocks/>
          </p:cNvCxnSpPr>
          <p:nvPr userDrawn="1"/>
        </p:nvCxnSpPr>
        <p:spPr>
          <a:xfrm>
            <a:off x="11734800" y="0"/>
            <a:ext cx="0" cy="68580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4702C82C-C24B-9094-A3C6-7670E28B8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8991601" y="3200399"/>
            <a:ext cx="5943596" cy="457199"/>
          </a:xfrm>
          <a:prstGeom prst="rect">
            <a:avLst/>
          </a:prstGeom>
        </p:spPr>
        <p:txBody>
          <a:bodyPr anchor="ctr"/>
          <a:lstStyle>
            <a:lvl1pPr algn="ctr">
              <a:defRPr sz="1200" b="1" i="0" spc="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Add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hdr="0" ftr="0" dt="0"/>
  <p:txStyles>
    <p:titleStyle>
      <a:lvl1pPr algn="l" defTabSz="914400" rtl="0" eaLnBrk="1" latinLnBrk="0" hangingPunct="1">
        <a:lnSpc>
          <a:spcPct val="75000"/>
        </a:lnSpc>
        <a:spcBef>
          <a:spcPct val="0"/>
        </a:spcBef>
        <a:buNone/>
        <a:defRPr sz="4000" b="1" kern="1200" spc="-150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25000"/>
        </a:lnSpc>
        <a:spcBef>
          <a:spcPts val="0"/>
        </a:spcBef>
        <a:buClrTx/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31520" indent="-347472" algn="l" defTabSz="914400" rtl="0" eaLnBrk="1" latinLnBrk="0" hangingPunct="1">
        <a:lnSpc>
          <a:spcPct val="125000"/>
        </a:lnSpc>
        <a:spcBef>
          <a:spcPts val="0"/>
        </a:spcBef>
        <a:buClrTx/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97280" indent="-347472" algn="l" defTabSz="914400" rtl="0" eaLnBrk="1" latinLnBrk="0" hangingPunct="1">
        <a:lnSpc>
          <a:spcPct val="125000"/>
        </a:lnSpc>
        <a:spcBef>
          <a:spcPts val="0"/>
        </a:spcBef>
        <a:buClrTx/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463040" indent="-347472" algn="l" defTabSz="914400" rtl="0" eaLnBrk="1" latinLnBrk="0" hangingPunct="1">
        <a:lnSpc>
          <a:spcPct val="125000"/>
        </a:lnSpc>
        <a:spcBef>
          <a:spcPts val="0"/>
        </a:spcBef>
        <a:buClrTx/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28800" indent="-347472" algn="l" defTabSz="914400" rtl="0" eaLnBrk="1" latinLnBrk="0" hangingPunct="1">
        <a:lnSpc>
          <a:spcPct val="125000"/>
        </a:lnSpc>
        <a:spcBef>
          <a:spcPts val="0"/>
        </a:spcBef>
        <a:buClrTx/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nio.com/media/coronavirus-covid-19-illness-pills-syringe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health.economictimes.indiatimes.com/news/pharma/sanofi-shares-drop-on-trial-setback-for-breast-cancer-pill/90222970" TargetMode="Externa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siness-standard.com/markets/news/sanofi-india-turns-ex-date-for-healthcare-biz-demerger-hits-5-upper-limit-124061300425_1.html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40570-13B1-E20C-28EA-4514891DB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996696"/>
            <a:ext cx="10689336" cy="3383280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Sanofi At A Glance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D97285-76D8-7E4B-5301-2C5C7F50D0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9048" y="4718304"/>
            <a:ext cx="5367528" cy="1371600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By: Veronica Kulek</a:t>
            </a:r>
          </a:p>
        </p:txBody>
      </p:sp>
    </p:spTree>
    <p:extLst>
      <p:ext uri="{BB962C8B-B14F-4D97-AF65-F5344CB8AC3E}">
        <p14:creationId xmlns:p14="http://schemas.microsoft.com/office/powerpoint/2010/main" val="1068343606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4DF42D2-AA10-6D6E-63C4-27DA00FA0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of Sanofi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90743EB-6C72-0458-79E2-45345A12E07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7210" y="1911096"/>
            <a:ext cx="5641848" cy="3959352"/>
          </a:xfrm>
        </p:spPr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Sanofi strives to make the world a healthier place through research, development, manufacturing, and distributing of medicine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R&amp;D pipeline includes 77 clinical-stage projects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Emerging leader in immunology advancing precision medicine</a:t>
            </a:r>
          </a:p>
          <a:p>
            <a:pPr marL="1017270" lvl="1" indent="-285750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Partnered with Regeneron to study treatments for type 2 inflammation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Global leaders in influenza and pediatric vaccines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Manufacturer of many essential general medicines while having a focus in R&amp;D and specialized care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15D947-F354-07A7-1AC8-C940A3BCA2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2</a:t>
            </a:fld>
            <a:endParaRPr lang="en-US" dirty="0"/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EDA55CC3-97F8-5F17-6BAA-3C52462A8A4C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941247" y="996696"/>
            <a:ext cx="4285203" cy="2856801"/>
          </a:xfr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C9D3B47-9B3B-BE1A-1FA9-8A113BC75C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961947" y="4170738"/>
            <a:ext cx="4264503" cy="223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019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E2D75-1F1D-8802-80A4-60B6597FD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Corporate Social Responsibility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84997-5505-D176-9582-DE47CE9230E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2628" y="1719072"/>
            <a:ext cx="5641848" cy="2932938"/>
          </a:xfrm>
        </p:spPr>
        <p:txBody>
          <a:bodyPr>
            <a:normAutofit/>
          </a:bodyPr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Sanofi is a worldwide leader in reducing the environmental impact of healthcare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Goal of net-zero emissions across operations and their entire value chain by 2045</a:t>
            </a:r>
          </a:p>
          <a:p>
            <a:pPr marL="1017270" lvl="1" indent="-285750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42 million euros pledged in climate and health investments by 2030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Focus on diseases most affected by climate change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Support communities impacted by natural disasters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825CE08-8F4B-4FF9-6FB9-F9A72ADBCBE9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069931" y="2205037"/>
            <a:ext cx="3810000" cy="3810000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28785F-2565-521A-43DA-4614C091A4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19B51A1E-902D-48AF-9020-955120F399B6}" type="slidenum">
              <a:rPr lang="en-US" smtClean="0"/>
              <a:pPr algn="ctr"/>
              <a:t>3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93A421-2099-8BF7-75FE-0A185541BE33}"/>
              </a:ext>
            </a:extLst>
          </p:cNvPr>
          <p:cNvSpPr txBox="1"/>
          <p:nvPr/>
        </p:nvSpPr>
        <p:spPr>
          <a:xfrm>
            <a:off x="405765" y="5019020"/>
            <a:ext cx="58102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Over 1.2 million patients reached with non-communicable disease treatment through the Sanofi Global Health Unit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7A1AF5-DD69-2907-A047-C2295F9081C1}"/>
              </a:ext>
            </a:extLst>
          </p:cNvPr>
          <p:cNvSpPr/>
          <p:nvPr/>
        </p:nvSpPr>
        <p:spPr>
          <a:xfrm>
            <a:off x="574167" y="4800600"/>
            <a:ext cx="5641848" cy="136017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17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ustom">
  <a:themeElements>
    <a:clrScheme name="TM78453729">
      <a:dk1>
        <a:srgbClr val="000000"/>
      </a:dk1>
      <a:lt1>
        <a:srgbClr val="FFFFFF"/>
      </a:lt1>
      <a:dk2>
        <a:srgbClr val="3F3F3F"/>
      </a:dk2>
      <a:lt2>
        <a:srgbClr val="F2F2F2"/>
      </a:lt2>
      <a:accent1>
        <a:srgbClr val="00682B"/>
      </a:accent1>
      <a:accent2>
        <a:srgbClr val="EFEAE7"/>
      </a:accent2>
      <a:accent3>
        <a:srgbClr val="CD1711"/>
      </a:accent3>
      <a:accent4>
        <a:srgbClr val="651B51"/>
      </a:accent4>
      <a:accent5>
        <a:srgbClr val="2C3A2E"/>
      </a:accent5>
      <a:accent6>
        <a:srgbClr val="B6A650"/>
      </a:accent6>
      <a:hlink>
        <a:srgbClr val="029B2D"/>
      </a:hlink>
      <a:folHlink>
        <a:srgbClr val="029B2D"/>
      </a:folHlink>
    </a:clrScheme>
    <a:fontScheme name="Custom 36">
      <a:majorFont>
        <a:latin typeface="Batang"/>
        <a:ea typeface=""/>
        <a:cs typeface=""/>
      </a:majorFont>
      <a:minorFont>
        <a:latin typeface="Batang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 w="3175"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78453729_win32_SD_v5" id="{5665AA9C-4EFF-4FCC-8086-4050069C15ED}" vid="{F66CC29E-A3F9-4341-8B35-47A4E87375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2AC2CAFE3020343B9638F7FED193186" ma:contentTypeVersion="1" ma:contentTypeDescription="Create a new document." ma:contentTypeScope="" ma:versionID="77e49aafe1e09ceaf266c521958560ca">
  <xsd:schema xmlns:xsd="http://www.w3.org/2001/XMLSchema" xmlns:xs="http://www.w3.org/2001/XMLSchema" xmlns:p="http://schemas.microsoft.com/office/2006/metadata/properties" xmlns:ns3="66c70591-596e-49a6-ae2a-e05378403b37" targetNamespace="http://schemas.microsoft.com/office/2006/metadata/properties" ma:root="true" ma:fieldsID="65c753a091ccabed492aa1ca5236f245" ns3:_="">
    <xsd:import namespace="66c70591-596e-49a6-ae2a-e05378403b37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c70591-596e-49a6-ae2a-e05378403b37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93D3BF-4169-49BA-8515-578FFE409E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c70591-596e-49a6-ae2a-e05378403b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E111B19-7283-4751-B1F8-E7CC95678A87}">
  <ds:schemaRefs>
    <ds:schemaRef ds:uri="http://purl.org/dc/terms/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  <ds:schemaRef ds:uri="66c70591-596e-49a6-ae2a-e05378403b37"/>
    <ds:schemaRef ds:uri="http://schemas.microsoft.com/office/2006/documentManagement/typ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7B38E9C-53F4-45B7-BB77-8539BB7040F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{FFE562F4-98FF-49C9-91D8-FFDB26E123D8}e028a05d-4f48-421c-89c7-a61c2a7392b9-TF1af4b5f9-c96c-4fa7-b535-c2be4df5a610ac3ce97f_win32</Template>
  <TotalTime>49</TotalTime>
  <Words>151</Words>
  <Application>Microsoft Office PowerPoint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Batang</vt:lpstr>
      <vt:lpstr>Arial</vt:lpstr>
      <vt:lpstr>Calibri</vt:lpstr>
      <vt:lpstr>Cambria</vt:lpstr>
      <vt:lpstr>Custom</vt:lpstr>
      <vt:lpstr> Sanofi At A Glance</vt:lpstr>
      <vt:lpstr>Goals of Sanofi</vt:lpstr>
      <vt:lpstr>Corporate Social Responsibility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Kulek, Veronica</dc:creator>
  <cp:lastModifiedBy>Nazneen Merchant</cp:lastModifiedBy>
  <cp:revision>2</cp:revision>
  <dcterms:created xsi:type="dcterms:W3CDTF">2026-07-19T01:43:19Z</dcterms:created>
  <dcterms:modified xsi:type="dcterms:W3CDTF">2026-08-14T19:45:37Z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0x010100C2AC2CAFE3020343B9638F7FED193186</vt:lpwstr>
  </property>
  <property fmtid="{D5CDD505-2E9C-101B-9397-08002B2CF9AE}" pid="3" name="MediaServiceImageTags">
    <vt:lpwstr/>
  </property>
  <property fmtid="{D5CDD505-2E9C-101B-9397-08002B2CF9AE}" pid="4" name="ClassificationContentMarkingFooterLocations">
    <vt:lpwstr>Office Theme:7</vt:lpwstr>
  </property>
  <property fmtid="{D5CDD505-2E9C-101B-9397-08002B2CF9AE}" pid="5" name="ClassificationContentMarkingFooterText">
    <vt:lpwstr>Classified as Microsoft Confidential</vt:lpwstr>
  </property>
</Properties>
</file>