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</p:sldIdLst>
  <p:sldSz cx="18288000" cy="10287000"/>
  <p:notesSz cx="6858000" cy="9144000"/>
  <p:embeddedFontLst>
    <p:embeddedFont>
      <p:font typeface="Helvetica World" panose="020B0604020202020204" charset="-128"/>
      <p:regular r:id="rId5"/>
    </p:embeddedFont>
    <p:embeddedFont>
      <p:font typeface="Helvetica World Bold" panose="020B0604020202020204" charset="-128"/>
      <p:regular r:id="rId6"/>
    </p:embeddedFont>
    <p:embeddedFont>
      <p:font typeface="Source Sans Pro" panose="020B0503030403020204" pitchFamily="34" charset="0"/>
      <p:regular r:id="rId7"/>
    </p:embeddedFont>
    <p:embeddedFont>
      <p:font typeface="Source Sans Pro Bold" panose="020B0604020202020204" charset="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191" r="-319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330060" y="639487"/>
            <a:ext cx="13306533" cy="9008027"/>
            <a:chOff x="0" y="0"/>
            <a:chExt cx="3504601" cy="237248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504601" cy="2372484"/>
            </a:xfrm>
            <a:custGeom>
              <a:avLst/>
              <a:gdLst/>
              <a:ahLst/>
              <a:cxnLst/>
              <a:rect l="l" t="t" r="r" b="b"/>
              <a:pathLst>
                <a:path w="3504601" h="2372484">
                  <a:moveTo>
                    <a:pt x="29672" y="0"/>
                  </a:moveTo>
                  <a:lnTo>
                    <a:pt x="3474929" y="0"/>
                  </a:lnTo>
                  <a:cubicBezTo>
                    <a:pt x="3482798" y="0"/>
                    <a:pt x="3490345" y="3126"/>
                    <a:pt x="3495910" y="8691"/>
                  </a:cubicBezTo>
                  <a:cubicBezTo>
                    <a:pt x="3501475" y="14256"/>
                    <a:pt x="3504601" y="21803"/>
                    <a:pt x="3504601" y="29672"/>
                  </a:cubicBezTo>
                  <a:lnTo>
                    <a:pt x="3504601" y="2342812"/>
                  </a:lnTo>
                  <a:cubicBezTo>
                    <a:pt x="3504601" y="2350682"/>
                    <a:pt x="3501475" y="2358229"/>
                    <a:pt x="3495910" y="2363794"/>
                  </a:cubicBezTo>
                  <a:cubicBezTo>
                    <a:pt x="3490345" y="2369358"/>
                    <a:pt x="3482798" y="2372484"/>
                    <a:pt x="3474929" y="2372484"/>
                  </a:cubicBezTo>
                  <a:lnTo>
                    <a:pt x="29672" y="2372484"/>
                  </a:lnTo>
                  <a:cubicBezTo>
                    <a:pt x="21803" y="2372484"/>
                    <a:pt x="14256" y="2369358"/>
                    <a:pt x="8691" y="2363794"/>
                  </a:cubicBezTo>
                  <a:cubicBezTo>
                    <a:pt x="3126" y="2358229"/>
                    <a:pt x="0" y="2350682"/>
                    <a:pt x="0" y="2342812"/>
                  </a:cubicBezTo>
                  <a:lnTo>
                    <a:pt x="0" y="29672"/>
                  </a:lnTo>
                  <a:cubicBezTo>
                    <a:pt x="0" y="21803"/>
                    <a:pt x="3126" y="14256"/>
                    <a:pt x="8691" y="8691"/>
                  </a:cubicBezTo>
                  <a:cubicBezTo>
                    <a:pt x="14256" y="3126"/>
                    <a:pt x="21803" y="0"/>
                    <a:pt x="29672" y="0"/>
                  </a:cubicBezTo>
                  <a:close/>
                </a:path>
              </a:pathLst>
            </a:custGeom>
            <a:solidFill>
              <a:srgbClr val="101D5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3504601" cy="24201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555807" y="1292254"/>
            <a:ext cx="824780" cy="608655"/>
          </a:xfrm>
          <a:custGeom>
            <a:avLst/>
            <a:gdLst/>
            <a:ahLst/>
            <a:cxnLst/>
            <a:rect l="l" t="t" r="r" b="b"/>
            <a:pathLst>
              <a:path w="824780" h="608655">
                <a:moveTo>
                  <a:pt x="0" y="0"/>
                </a:moveTo>
                <a:lnTo>
                  <a:pt x="824780" y="0"/>
                </a:lnTo>
                <a:lnTo>
                  <a:pt x="824780" y="608655"/>
                </a:lnTo>
                <a:lnTo>
                  <a:pt x="0" y="6086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2012930" y="1028700"/>
            <a:ext cx="5246370" cy="8229600"/>
            <a:chOff x="0" y="0"/>
            <a:chExt cx="812800" cy="127498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1274980"/>
            </a:xfrm>
            <a:custGeom>
              <a:avLst/>
              <a:gdLst/>
              <a:ahLst/>
              <a:cxnLst/>
              <a:rect l="l" t="t" r="r" b="b"/>
              <a:pathLst>
                <a:path w="812800" h="1274980">
                  <a:moveTo>
                    <a:pt x="33940" y="0"/>
                  </a:moveTo>
                  <a:lnTo>
                    <a:pt x="778860" y="0"/>
                  </a:lnTo>
                  <a:cubicBezTo>
                    <a:pt x="797604" y="0"/>
                    <a:pt x="812800" y="15196"/>
                    <a:pt x="812800" y="33940"/>
                  </a:cubicBezTo>
                  <a:lnTo>
                    <a:pt x="812800" y="1241040"/>
                  </a:lnTo>
                  <a:cubicBezTo>
                    <a:pt x="812800" y="1259785"/>
                    <a:pt x="797604" y="1274980"/>
                    <a:pt x="778860" y="1274980"/>
                  </a:cubicBezTo>
                  <a:lnTo>
                    <a:pt x="33940" y="1274980"/>
                  </a:lnTo>
                  <a:cubicBezTo>
                    <a:pt x="15196" y="1274980"/>
                    <a:pt x="0" y="1259785"/>
                    <a:pt x="0" y="1241040"/>
                  </a:cubicBezTo>
                  <a:lnTo>
                    <a:pt x="0" y="33940"/>
                  </a:lnTo>
                  <a:cubicBezTo>
                    <a:pt x="0" y="15196"/>
                    <a:pt x="15196" y="0"/>
                    <a:pt x="33940" y="0"/>
                  </a:cubicBezTo>
                  <a:close/>
                </a:path>
              </a:pathLst>
            </a:custGeom>
            <a:blipFill>
              <a:blip r:embed="rId4"/>
              <a:stretch>
                <a:fillRect l="-2352" r="-235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/>
          <p:cNvSpPr/>
          <p:nvPr/>
        </p:nvSpPr>
        <p:spPr>
          <a:xfrm flipH="1">
            <a:off x="8181361" y="1400985"/>
            <a:ext cx="2156956" cy="1027496"/>
          </a:xfrm>
          <a:custGeom>
            <a:avLst/>
            <a:gdLst/>
            <a:ahLst/>
            <a:cxnLst/>
            <a:rect l="l" t="t" r="r" b="b"/>
            <a:pathLst>
              <a:path w="2156956" h="1027496">
                <a:moveTo>
                  <a:pt x="2156956" y="0"/>
                </a:moveTo>
                <a:lnTo>
                  <a:pt x="0" y="0"/>
                </a:lnTo>
                <a:lnTo>
                  <a:pt x="0" y="1027495"/>
                </a:lnTo>
                <a:lnTo>
                  <a:pt x="2156956" y="1027495"/>
                </a:lnTo>
                <a:lnTo>
                  <a:pt x="215695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968197" y="3787776"/>
            <a:ext cx="9439883" cy="999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55"/>
              </a:lnSpc>
            </a:pPr>
            <a:r>
              <a:rPr lang="en-US" sz="8500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Sanofi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968197" y="8197512"/>
            <a:ext cx="2068916" cy="405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dirty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Presented By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68197" y="8581880"/>
            <a:ext cx="2822106" cy="438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 b="1" dirty="0" err="1">
                <a:solidFill>
                  <a:srgbClr val="FFFFFF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Woohyeong</a:t>
            </a:r>
            <a:r>
              <a:rPr lang="en-US" sz="2599" b="1" dirty="0">
                <a:solidFill>
                  <a:srgbClr val="FFFFFF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 Son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191" r="-319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6542402" y="0"/>
            <a:ext cx="12799117" cy="5488400"/>
            <a:chOff x="0" y="0"/>
            <a:chExt cx="3370961" cy="144550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70961" cy="1445505"/>
            </a:xfrm>
            <a:custGeom>
              <a:avLst/>
              <a:gdLst/>
              <a:ahLst/>
              <a:cxnLst/>
              <a:rect l="l" t="t" r="r" b="b"/>
              <a:pathLst>
                <a:path w="3370961" h="1445505">
                  <a:moveTo>
                    <a:pt x="35083" y="0"/>
                  </a:moveTo>
                  <a:lnTo>
                    <a:pt x="3335878" y="0"/>
                  </a:lnTo>
                  <a:cubicBezTo>
                    <a:pt x="3355254" y="0"/>
                    <a:pt x="3370961" y="15707"/>
                    <a:pt x="3370961" y="35083"/>
                  </a:cubicBezTo>
                  <a:lnTo>
                    <a:pt x="3370961" y="1410421"/>
                  </a:lnTo>
                  <a:cubicBezTo>
                    <a:pt x="3370961" y="1429797"/>
                    <a:pt x="3355254" y="1445505"/>
                    <a:pt x="3335878" y="1445505"/>
                  </a:cubicBezTo>
                  <a:lnTo>
                    <a:pt x="35083" y="1445505"/>
                  </a:lnTo>
                  <a:cubicBezTo>
                    <a:pt x="15707" y="1445505"/>
                    <a:pt x="0" y="1429797"/>
                    <a:pt x="0" y="1410421"/>
                  </a:cubicBezTo>
                  <a:lnTo>
                    <a:pt x="0" y="35083"/>
                  </a:lnTo>
                  <a:cubicBezTo>
                    <a:pt x="0" y="15707"/>
                    <a:pt x="15707" y="0"/>
                    <a:pt x="35083" y="0"/>
                  </a:cubicBezTo>
                  <a:close/>
                </a:path>
              </a:pathLst>
            </a:custGeom>
            <a:solidFill>
              <a:srgbClr val="101D5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3370961" cy="14931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409157"/>
            <a:ext cx="7099795" cy="4734343"/>
            <a:chOff x="0" y="0"/>
            <a:chExt cx="1142578" cy="76190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42578" cy="761903"/>
            </a:xfrm>
            <a:custGeom>
              <a:avLst/>
              <a:gdLst/>
              <a:ahLst/>
              <a:cxnLst/>
              <a:rect l="l" t="t" r="r" b="b"/>
              <a:pathLst>
                <a:path w="1142578" h="761903">
                  <a:moveTo>
                    <a:pt x="25080" y="0"/>
                  </a:moveTo>
                  <a:lnTo>
                    <a:pt x="1117498" y="0"/>
                  </a:lnTo>
                  <a:cubicBezTo>
                    <a:pt x="1124150" y="0"/>
                    <a:pt x="1130529" y="2642"/>
                    <a:pt x="1135232" y="7346"/>
                  </a:cubicBezTo>
                  <a:cubicBezTo>
                    <a:pt x="1139936" y="12049"/>
                    <a:pt x="1142578" y="18429"/>
                    <a:pt x="1142578" y="25080"/>
                  </a:cubicBezTo>
                  <a:lnTo>
                    <a:pt x="1142578" y="736823"/>
                  </a:lnTo>
                  <a:cubicBezTo>
                    <a:pt x="1142578" y="743475"/>
                    <a:pt x="1139936" y="749854"/>
                    <a:pt x="1135232" y="754557"/>
                  </a:cubicBezTo>
                  <a:cubicBezTo>
                    <a:pt x="1130529" y="759261"/>
                    <a:pt x="1124150" y="761903"/>
                    <a:pt x="1117498" y="761903"/>
                  </a:cubicBezTo>
                  <a:lnTo>
                    <a:pt x="25080" y="761903"/>
                  </a:lnTo>
                  <a:cubicBezTo>
                    <a:pt x="18429" y="761903"/>
                    <a:pt x="12049" y="759261"/>
                    <a:pt x="7346" y="754557"/>
                  </a:cubicBezTo>
                  <a:cubicBezTo>
                    <a:pt x="2642" y="749854"/>
                    <a:pt x="0" y="743475"/>
                    <a:pt x="0" y="736823"/>
                  </a:cubicBezTo>
                  <a:lnTo>
                    <a:pt x="0" y="25080"/>
                  </a:lnTo>
                  <a:cubicBezTo>
                    <a:pt x="0" y="18429"/>
                    <a:pt x="2642" y="12049"/>
                    <a:pt x="7346" y="7346"/>
                  </a:cubicBezTo>
                  <a:cubicBezTo>
                    <a:pt x="12049" y="2642"/>
                    <a:pt x="18429" y="0"/>
                    <a:pt x="25080" y="0"/>
                  </a:cubicBezTo>
                  <a:close/>
                </a:path>
              </a:pathLst>
            </a:custGeom>
            <a:blipFill>
              <a:blip r:embed="rId3"/>
              <a:stretch>
                <a:fillRect l="-43" r="-4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5674336" y="0"/>
            <a:ext cx="2613664" cy="2585152"/>
          </a:xfrm>
          <a:custGeom>
            <a:avLst/>
            <a:gdLst/>
            <a:ahLst/>
            <a:cxnLst/>
            <a:rect l="l" t="t" r="r" b="b"/>
            <a:pathLst>
              <a:path w="2613664" h="2585152">
                <a:moveTo>
                  <a:pt x="0" y="0"/>
                </a:moveTo>
                <a:lnTo>
                  <a:pt x="2613664" y="0"/>
                </a:lnTo>
                <a:lnTo>
                  <a:pt x="2613664" y="2585152"/>
                </a:lnTo>
                <a:lnTo>
                  <a:pt x="0" y="25851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9928120" y="1682444"/>
            <a:ext cx="7205141" cy="1176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960"/>
              </a:lnSpc>
            </a:pPr>
            <a:r>
              <a:rPr lang="en-US" sz="6400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WHAT IS SANOFI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750662" y="3255671"/>
            <a:ext cx="8382598" cy="570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Sanofi: A Global Biopharmaceutical Company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32223" y="5596304"/>
            <a:ext cx="3636047" cy="42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 b="1">
                <a:solidFill>
                  <a:srgbClr val="101D56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COMPANY OVERVIEW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314113" y="5660955"/>
            <a:ext cx="4873098" cy="42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 b="1">
                <a:solidFill>
                  <a:srgbClr val="101D56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SIX MAJOR HEALTHCARE AREAS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172100" y="5660955"/>
            <a:ext cx="5663427" cy="42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 b="1">
                <a:solidFill>
                  <a:srgbClr val="101D56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SCIENCE AND INNOVATION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60071" y="6073188"/>
            <a:ext cx="5534304" cy="4541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75811" lvl="1" indent="-337906" algn="l">
              <a:lnSpc>
                <a:spcPts val="3286"/>
              </a:lnSpc>
              <a:buFont typeface="Arial"/>
              <a:buChar char="•"/>
            </a:pPr>
            <a:r>
              <a:rPr lang="en-US" sz="3130">
                <a:solidFill>
                  <a:srgbClr val="3A6B9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Headquartered in Paris, France</a:t>
            </a:r>
          </a:p>
          <a:p>
            <a:pPr marL="675811" lvl="1" indent="-337906" algn="l">
              <a:lnSpc>
                <a:spcPts val="3286"/>
              </a:lnSpc>
              <a:buFont typeface="Arial"/>
              <a:buChar char="•"/>
            </a:pPr>
            <a:r>
              <a:rPr lang="en-US" sz="3130">
                <a:solidFill>
                  <a:srgbClr val="3A6B9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Founded in 1973</a:t>
            </a:r>
          </a:p>
          <a:p>
            <a:pPr marL="675811" lvl="1" indent="-337906" algn="l">
              <a:lnSpc>
                <a:spcPts val="3286"/>
              </a:lnSpc>
              <a:buFont typeface="Arial"/>
              <a:buChar char="•"/>
            </a:pPr>
            <a:r>
              <a:rPr lang="en-US" sz="3130">
                <a:solidFill>
                  <a:srgbClr val="3A6B9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Operates in more than 100 countries</a:t>
            </a:r>
          </a:p>
          <a:p>
            <a:pPr marL="675811" lvl="1" indent="-337906" algn="l">
              <a:lnSpc>
                <a:spcPts val="3286"/>
              </a:lnSpc>
              <a:buFont typeface="Arial"/>
              <a:buChar char="•"/>
            </a:pPr>
            <a:r>
              <a:rPr lang="en-US" sz="3130">
                <a:solidFill>
                  <a:srgbClr val="3A6B9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Employs approximately 82,000 people worldwide</a:t>
            </a:r>
          </a:p>
          <a:p>
            <a:pPr marL="675811" lvl="1" indent="-337906" algn="l">
              <a:lnSpc>
                <a:spcPts val="3286"/>
              </a:lnSpc>
              <a:buFont typeface="Arial"/>
              <a:buChar char="•"/>
            </a:pPr>
            <a:r>
              <a:rPr lang="en-US" sz="3130">
                <a:solidFill>
                  <a:srgbClr val="3A6B9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Researches, develops, and produces medicines and vaccines</a:t>
            </a:r>
          </a:p>
          <a:p>
            <a:pPr marL="675811" lvl="1" indent="-337906" algn="l">
              <a:lnSpc>
                <a:spcPts val="3286"/>
              </a:lnSpc>
              <a:buFont typeface="Arial"/>
              <a:buChar char="•"/>
            </a:pPr>
            <a:endParaRPr lang="en-US" sz="3130">
              <a:solidFill>
                <a:srgbClr val="3A6B95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6542402" y="6648084"/>
            <a:ext cx="6083921" cy="3186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42927" lvl="1" indent="-371463" algn="l">
              <a:lnSpc>
                <a:spcPts val="3613"/>
              </a:lnSpc>
              <a:buFont typeface="Arial"/>
              <a:buChar char="•"/>
            </a:pPr>
            <a:r>
              <a:rPr lang="en-US" sz="3441">
                <a:solidFill>
                  <a:srgbClr val="3A6B9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Immunology and inflammation</a:t>
            </a:r>
          </a:p>
          <a:p>
            <a:pPr marL="742927" lvl="1" indent="-371463" algn="l">
              <a:lnSpc>
                <a:spcPts val="3613"/>
              </a:lnSpc>
              <a:buFont typeface="Arial"/>
              <a:buChar char="•"/>
            </a:pPr>
            <a:r>
              <a:rPr lang="en-US" sz="3441">
                <a:solidFill>
                  <a:srgbClr val="3A6B9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Rare diseases</a:t>
            </a:r>
          </a:p>
          <a:p>
            <a:pPr marL="742927" lvl="1" indent="-371463" algn="l">
              <a:lnSpc>
                <a:spcPts val="3613"/>
              </a:lnSpc>
              <a:buFont typeface="Arial"/>
              <a:buChar char="•"/>
            </a:pPr>
            <a:r>
              <a:rPr lang="en-US" sz="3441">
                <a:solidFill>
                  <a:srgbClr val="3A6B9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Neurology</a:t>
            </a:r>
          </a:p>
          <a:p>
            <a:pPr marL="742927" lvl="1" indent="-371463" algn="l">
              <a:lnSpc>
                <a:spcPts val="3613"/>
              </a:lnSpc>
              <a:buFont typeface="Arial"/>
              <a:buChar char="•"/>
            </a:pPr>
            <a:r>
              <a:rPr lang="en-US" sz="3441">
                <a:solidFill>
                  <a:srgbClr val="3A6B9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Oncology</a:t>
            </a:r>
          </a:p>
          <a:p>
            <a:pPr marL="742927" lvl="1" indent="-371463" algn="l">
              <a:lnSpc>
                <a:spcPts val="3613"/>
              </a:lnSpc>
              <a:buFont typeface="Arial"/>
              <a:buChar char="•"/>
            </a:pPr>
            <a:r>
              <a:rPr lang="en-US" sz="3441">
                <a:solidFill>
                  <a:srgbClr val="3A6B9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Rare blood disorders</a:t>
            </a:r>
          </a:p>
          <a:p>
            <a:pPr marL="742927" lvl="1" indent="-371463" algn="l">
              <a:lnSpc>
                <a:spcPts val="3613"/>
              </a:lnSpc>
              <a:buFont typeface="Arial"/>
              <a:buChar char="•"/>
            </a:pPr>
            <a:r>
              <a:rPr lang="en-US" sz="3441">
                <a:solidFill>
                  <a:srgbClr val="3A6B9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Vaccines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595873" y="6297881"/>
            <a:ext cx="6239654" cy="2966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5457" lvl="1" indent="-302729" algn="l">
              <a:lnSpc>
                <a:spcPts val="2944"/>
              </a:lnSpc>
              <a:buFont typeface="Arial"/>
              <a:buChar char="•"/>
            </a:pPr>
            <a:r>
              <a:rPr lang="en-US" sz="2804">
                <a:solidFill>
                  <a:srgbClr val="3A6B9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Uses AI to improve drug discovery</a:t>
            </a:r>
          </a:p>
          <a:p>
            <a:pPr marL="605457" lvl="1" indent="-302729" algn="l">
              <a:lnSpc>
                <a:spcPts val="2944"/>
              </a:lnSpc>
              <a:buFont typeface="Arial"/>
              <a:buChar char="•"/>
            </a:pPr>
            <a:r>
              <a:rPr lang="en-US" sz="2804">
                <a:solidFill>
                  <a:srgbClr val="3A6B9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Invests in advanced technologies such as mRNA and biologics</a:t>
            </a:r>
          </a:p>
          <a:p>
            <a:pPr marL="605457" lvl="1" indent="-302729" algn="l">
              <a:lnSpc>
                <a:spcPts val="2944"/>
              </a:lnSpc>
              <a:buFont typeface="Arial"/>
              <a:buChar char="•"/>
            </a:pPr>
            <a:r>
              <a:rPr lang="en-US" sz="2804">
                <a:solidFill>
                  <a:srgbClr val="3A6B9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Has more than 60 treatments in clinical development</a:t>
            </a:r>
          </a:p>
          <a:p>
            <a:pPr marL="605457" lvl="1" indent="-302729" algn="l">
              <a:lnSpc>
                <a:spcPts val="2944"/>
              </a:lnSpc>
              <a:buFont typeface="Arial"/>
              <a:buChar char="•"/>
            </a:pPr>
            <a:r>
              <a:rPr lang="en-US" sz="2804">
                <a:solidFill>
                  <a:srgbClr val="3A6B9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Works to improve patients’ lives through scientific innovation</a:t>
            </a:r>
          </a:p>
          <a:p>
            <a:pPr algn="l">
              <a:lnSpc>
                <a:spcPts val="2944"/>
              </a:lnSpc>
            </a:pPr>
            <a:endParaRPr lang="en-US" sz="2804">
              <a:solidFill>
                <a:srgbClr val="3A6B95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191" r="-319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1203760" y="2065963"/>
            <a:ext cx="20136229" cy="8428839"/>
            <a:chOff x="0" y="0"/>
            <a:chExt cx="5303369" cy="22199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303369" cy="2219941"/>
            </a:xfrm>
            <a:custGeom>
              <a:avLst/>
              <a:gdLst/>
              <a:ahLst/>
              <a:cxnLst/>
              <a:rect l="l" t="t" r="r" b="b"/>
              <a:pathLst>
                <a:path w="5303369" h="2219941">
                  <a:moveTo>
                    <a:pt x="0" y="0"/>
                  </a:moveTo>
                  <a:lnTo>
                    <a:pt x="5303369" y="0"/>
                  </a:lnTo>
                  <a:lnTo>
                    <a:pt x="5303369" y="2219941"/>
                  </a:lnTo>
                  <a:lnTo>
                    <a:pt x="0" y="2219941"/>
                  </a:lnTo>
                  <a:close/>
                </a:path>
              </a:pathLst>
            </a:custGeom>
            <a:solidFill>
              <a:srgbClr val="101D5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5303369" cy="22675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80896" y="2911233"/>
            <a:ext cx="3910371" cy="2039244"/>
            <a:chOff x="0" y="0"/>
            <a:chExt cx="1029892" cy="53708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29892" cy="537085"/>
            </a:xfrm>
            <a:custGeom>
              <a:avLst/>
              <a:gdLst/>
              <a:ahLst/>
              <a:cxnLst/>
              <a:rect l="l" t="t" r="r" b="b"/>
              <a:pathLst>
                <a:path w="1029892" h="537085">
                  <a:moveTo>
                    <a:pt x="43557" y="0"/>
                  </a:moveTo>
                  <a:lnTo>
                    <a:pt x="986336" y="0"/>
                  </a:lnTo>
                  <a:cubicBezTo>
                    <a:pt x="1010391" y="0"/>
                    <a:pt x="1029892" y="19501"/>
                    <a:pt x="1029892" y="43557"/>
                  </a:cubicBezTo>
                  <a:lnTo>
                    <a:pt x="1029892" y="493528"/>
                  </a:lnTo>
                  <a:cubicBezTo>
                    <a:pt x="1029892" y="517584"/>
                    <a:pt x="1010391" y="537085"/>
                    <a:pt x="986336" y="537085"/>
                  </a:cubicBezTo>
                  <a:lnTo>
                    <a:pt x="43557" y="537085"/>
                  </a:lnTo>
                  <a:cubicBezTo>
                    <a:pt x="19501" y="537085"/>
                    <a:pt x="0" y="517584"/>
                    <a:pt x="0" y="493528"/>
                  </a:cubicBezTo>
                  <a:lnTo>
                    <a:pt x="0" y="43557"/>
                  </a:lnTo>
                  <a:cubicBezTo>
                    <a:pt x="0" y="19501"/>
                    <a:pt x="19501" y="0"/>
                    <a:pt x="43557" y="0"/>
                  </a:cubicBezTo>
                  <a:close/>
                </a:path>
              </a:pathLst>
            </a:custGeom>
            <a:solidFill>
              <a:srgbClr val="3A6B9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029892" cy="5847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80896" y="5422433"/>
            <a:ext cx="3910371" cy="2039244"/>
            <a:chOff x="0" y="0"/>
            <a:chExt cx="1029892" cy="53708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29892" cy="537085"/>
            </a:xfrm>
            <a:custGeom>
              <a:avLst/>
              <a:gdLst/>
              <a:ahLst/>
              <a:cxnLst/>
              <a:rect l="l" t="t" r="r" b="b"/>
              <a:pathLst>
                <a:path w="1029892" h="537085">
                  <a:moveTo>
                    <a:pt x="43557" y="0"/>
                  </a:moveTo>
                  <a:lnTo>
                    <a:pt x="986336" y="0"/>
                  </a:lnTo>
                  <a:cubicBezTo>
                    <a:pt x="1010391" y="0"/>
                    <a:pt x="1029892" y="19501"/>
                    <a:pt x="1029892" y="43557"/>
                  </a:cubicBezTo>
                  <a:lnTo>
                    <a:pt x="1029892" y="493528"/>
                  </a:lnTo>
                  <a:cubicBezTo>
                    <a:pt x="1029892" y="517584"/>
                    <a:pt x="1010391" y="537085"/>
                    <a:pt x="986336" y="537085"/>
                  </a:cubicBezTo>
                  <a:lnTo>
                    <a:pt x="43557" y="537085"/>
                  </a:lnTo>
                  <a:cubicBezTo>
                    <a:pt x="19501" y="537085"/>
                    <a:pt x="0" y="517584"/>
                    <a:pt x="0" y="493528"/>
                  </a:cubicBezTo>
                  <a:lnTo>
                    <a:pt x="0" y="43557"/>
                  </a:lnTo>
                  <a:cubicBezTo>
                    <a:pt x="0" y="19501"/>
                    <a:pt x="19501" y="0"/>
                    <a:pt x="43557" y="0"/>
                  </a:cubicBezTo>
                  <a:close/>
                </a:path>
              </a:pathLst>
            </a:custGeom>
            <a:solidFill>
              <a:srgbClr val="3A6B9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1029892" cy="5847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87254" y="7764053"/>
            <a:ext cx="3910371" cy="2039244"/>
            <a:chOff x="0" y="0"/>
            <a:chExt cx="1029892" cy="53708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29892" cy="537085"/>
            </a:xfrm>
            <a:custGeom>
              <a:avLst/>
              <a:gdLst/>
              <a:ahLst/>
              <a:cxnLst/>
              <a:rect l="l" t="t" r="r" b="b"/>
              <a:pathLst>
                <a:path w="1029892" h="537085">
                  <a:moveTo>
                    <a:pt x="43557" y="0"/>
                  </a:moveTo>
                  <a:lnTo>
                    <a:pt x="986336" y="0"/>
                  </a:lnTo>
                  <a:cubicBezTo>
                    <a:pt x="1010391" y="0"/>
                    <a:pt x="1029892" y="19501"/>
                    <a:pt x="1029892" y="43557"/>
                  </a:cubicBezTo>
                  <a:lnTo>
                    <a:pt x="1029892" y="493528"/>
                  </a:lnTo>
                  <a:cubicBezTo>
                    <a:pt x="1029892" y="517584"/>
                    <a:pt x="1010391" y="537085"/>
                    <a:pt x="986336" y="537085"/>
                  </a:cubicBezTo>
                  <a:lnTo>
                    <a:pt x="43557" y="537085"/>
                  </a:lnTo>
                  <a:cubicBezTo>
                    <a:pt x="19501" y="537085"/>
                    <a:pt x="0" y="517584"/>
                    <a:pt x="0" y="493528"/>
                  </a:cubicBezTo>
                  <a:lnTo>
                    <a:pt x="0" y="43557"/>
                  </a:lnTo>
                  <a:cubicBezTo>
                    <a:pt x="0" y="19501"/>
                    <a:pt x="19501" y="0"/>
                    <a:pt x="43557" y="0"/>
                  </a:cubicBezTo>
                  <a:close/>
                </a:path>
              </a:pathLst>
            </a:custGeom>
            <a:solidFill>
              <a:srgbClr val="3A6B9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029892" cy="5847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-640337" y="-1218468"/>
            <a:ext cx="9274800" cy="2083136"/>
            <a:chOff x="0" y="0"/>
            <a:chExt cx="2442746" cy="54864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442746" cy="548645"/>
            </a:xfrm>
            <a:custGeom>
              <a:avLst/>
              <a:gdLst/>
              <a:ahLst/>
              <a:cxnLst/>
              <a:rect l="l" t="t" r="r" b="b"/>
              <a:pathLst>
                <a:path w="2442746" h="548645">
                  <a:moveTo>
                    <a:pt x="25042" y="0"/>
                  </a:moveTo>
                  <a:lnTo>
                    <a:pt x="2417704" y="0"/>
                  </a:lnTo>
                  <a:cubicBezTo>
                    <a:pt x="2431534" y="0"/>
                    <a:pt x="2442746" y="11212"/>
                    <a:pt x="2442746" y="25042"/>
                  </a:cubicBezTo>
                  <a:lnTo>
                    <a:pt x="2442746" y="523603"/>
                  </a:lnTo>
                  <a:cubicBezTo>
                    <a:pt x="2442746" y="530244"/>
                    <a:pt x="2440107" y="536614"/>
                    <a:pt x="2435411" y="541310"/>
                  </a:cubicBezTo>
                  <a:cubicBezTo>
                    <a:pt x="2430715" y="546006"/>
                    <a:pt x="2424345" y="548645"/>
                    <a:pt x="2417704" y="548645"/>
                  </a:cubicBezTo>
                  <a:lnTo>
                    <a:pt x="25042" y="548645"/>
                  </a:lnTo>
                  <a:cubicBezTo>
                    <a:pt x="18400" y="548645"/>
                    <a:pt x="12031" y="546006"/>
                    <a:pt x="7335" y="541310"/>
                  </a:cubicBezTo>
                  <a:cubicBezTo>
                    <a:pt x="2638" y="536614"/>
                    <a:pt x="0" y="530244"/>
                    <a:pt x="0" y="523603"/>
                  </a:cubicBezTo>
                  <a:lnTo>
                    <a:pt x="0" y="25042"/>
                  </a:lnTo>
                  <a:cubicBezTo>
                    <a:pt x="0" y="18400"/>
                    <a:pt x="2638" y="12031"/>
                    <a:pt x="7335" y="7335"/>
                  </a:cubicBezTo>
                  <a:cubicBezTo>
                    <a:pt x="12031" y="2638"/>
                    <a:pt x="18400" y="0"/>
                    <a:pt x="25042" y="0"/>
                  </a:cubicBezTo>
                  <a:close/>
                </a:path>
              </a:pathLst>
            </a:custGeom>
            <a:solidFill>
              <a:srgbClr val="101D5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2442746" cy="5962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16554283" y="8460857"/>
            <a:ext cx="1733717" cy="1733717"/>
          </a:xfrm>
          <a:custGeom>
            <a:avLst/>
            <a:gdLst/>
            <a:ahLst/>
            <a:cxnLst/>
            <a:rect l="l" t="t" r="r" b="b"/>
            <a:pathLst>
              <a:path w="1733717" h="1733717">
                <a:moveTo>
                  <a:pt x="0" y="0"/>
                </a:moveTo>
                <a:lnTo>
                  <a:pt x="1733717" y="0"/>
                </a:lnTo>
                <a:lnTo>
                  <a:pt x="1733717" y="1733716"/>
                </a:lnTo>
                <a:lnTo>
                  <a:pt x="0" y="17337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 flipH="1">
            <a:off x="0" y="8460857"/>
            <a:ext cx="1733717" cy="1733717"/>
          </a:xfrm>
          <a:custGeom>
            <a:avLst/>
            <a:gdLst/>
            <a:ahLst/>
            <a:cxnLst/>
            <a:rect l="l" t="t" r="r" b="b"/>
            <a:pathLst>
              <a:path w="1733717" h="1733717">
                <a:moveTo>
                  <a:pt x="1733717" y="0"/>
                </a:moveTo>
                <a:lnTo>
                  <a:pt x="0" y="0"/>
                </a:lnTo>
                <a:lnTo>
                  <a:pt x="0" y="1733716"/>
                </a:lnTo>
                <a:lnTo>
                  <a:pt x="1733717" y="1733716"/>
                </a:lnTo>
                <a:lnTo>
                  <a:pt x="1733717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1733717" y="975398"/>
            <a:ext cx="17061751" cy="881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8"/>
              </a:lnSpc>
            </a:pPr>
            <a:r>
              <a:rPr lang="en-US" sz="6400" b="1">
                <a:solidFill>
                  <a:srgbClr val="101D56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WHAT INSPIRES ME ABOUT SANOFI?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144000" y="2008813"/>
            <a:ext cx="8383074" cy="587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 b="1">
                <a:solidFill>
                  <a:srgbClr val="3A6B95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Expanding Access to Essential Medicines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780837" y="3579069"/>
            <a:ext cx="2216226" cy="859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GLOBAL HEALTH UNIT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537220" y="5910947"/>
            <a:ext cx="2780134" cy="859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IMPACT MEDICINE PROGRAM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16929" y="8712594"/>
            <a:ext cx="2780134" cy="42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GLOBAL IMPACT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715768" y="2350765"/>
            <a:ext cx="7083915" cy="3260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1"/>
              </a:lnSpc>
            </a:pPr>
            <a:r>
              <a:rPr lang="en-US" sz="2686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Making healthcare more accessible</a:t>
            </a:r>
          </a:p>
          <a:p>
            <a:pPr marL="580056" lvl="1" indent="-290028" algn="ctr">
              <a:lnSpc>
                <a:spcPts val="3761"/>
              </a:lnSpc>
              <a:buFont typeface="Arial"/>
              <a:buChar char="•"/>
            </a:pPr>
            <a:r>
              <a:rPr lang="en-US" sz="2686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Sanofi’s not-for-profit healthcare unit</a:t>
            </a:r>
          </a:p>
          <a:p>
            <a:pPr marL="580056" lvl="1" indent="-290028" algn="ctr">
              <a:lnSpc>
                <a:spcPts val="3761"/>
              </a:lnSpc>
              <a:buFont typeface="Arial"/>
              <a:buChar char="•"/>
            </a:pPr>
            <a:r>
              <a:rPr lang="en-US" sz="2686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Works in 40 underserved countries</a:t>
            </a:r>
          </a:p>
          <a:p>
            <a:pPr marL="580056" lvl="1" indent="-290028" algn="ctr">
              <a:lnSpc>
                <a:spcPts val="3761"/>
              </a:lnSpc>
              <a:buFont typeface="Arial"/>
              <a:buChar char="•"/>
            </a:pPr>
            <a:r>
              <a:rPr lang="en-US" sz="2686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Focuses on communities with limited access to treatment</a:t>
            </a:r>
          </a:p>
          <a:p>
            <a:pPr marL="580056" lvl="1" indent="-290028" algn="ctr">
              <a:lnSpc>
                <a:spcPts val="3761"/>
              </a:lnSpc>
              <a:buFont typeface="Arial"/>
              <a:buChar char="•"/>
            </a:pPr>
            <a:r>
              <a:rPr lang="en-US" sz="2686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Cooperates with local healthcare organizations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028694" y="5095875"/>
            <a:ext cx="7065634" cy="2262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12"/>
              </a:lnSpc>
            </a:pPr>
            <a:r>
              <a:rPr lang="en-US" sz="2366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Provide 30 important medicines through the impact rand</a:t>
            </a:r>
          </a:p>
          <a:p>
            <a:pPr algn="ctr">
              <a:lnSpc>
                <a:spcPts val="3312"/>
              </a:lnSpc>
            </a:pPr>
            <a:r>
              <a:rPr lang="en-US" sz="2366" b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supports treatment for: 1 Diabetes 2 Cardiovascular disease3 Cancer 4 Malaria and tuberculosis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654471" y="7237889"/>
            <a:ext cx="7959983" cy="3388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27962" lvl="1" indent="-263981" algn="ctr">
              <a:lnSpc>
                <a:spcPts val="3423"/>
              </a:lnSpc>
              <a:buFont typeface="Arial"/>
              <a:buChar char="•"/>
            </a:pPr>
            <a:r>
              <a:rPr lang="en-US" sz="2445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More than 1.1 million patients reached by the end of 2025</a:t>
            </a:r>
          </a:p>
          <a:p>
            <a:pPr marL="527962" lvl="1" indent="-263981" algn="ctr">
              <a:lnSpc>
                <a:spcPts val="3423"/>
              </a:lnSpc>
              <a:buFont typeface="Arial"/>
              <a:buChar char="•"/>
            </a:pPr>
            <a:r>
              <a:rPr lang="en-US" sz="2445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Supports healthcare education and local medical systems</a:t>
            </a:r>
          </a:p>
          <a:p>
            <a:pPr marL="527962" lvl="1" indent="-263981" algn="ctr">
              <a:lnSpc>
                <a:spcPts val="3423"/>
              </a:lnSpc>
              <a:buFont typeface="Arial"/>
              <a:buChar char="•"/>
            </a:pPr>
            <a:r>
              <a:rPr lang="en-US" sz="2445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Goal: Reach 2 million patients by 2030</a:t>
            </a:r>
          </a:p>
          <a:p>
            <a:pPr marL="527962" lvl="1" indent="-263981" algn="ctr">
              <a:lnSpc>
                <a:spcPts val="3423"/>
              </a:lnSpc>
              <a:buFont typeface="Arial"/>
              <a:buChar char="•"/>
            </a:pPr>
            <a:r>
              <a:rPr lang="en-US" sz="2445">
                <a:solidFill>
                  <a:srgbClr val="FFFFFF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Shows that healthcare innovation should benefit everyone</a:t>
            </a:r>
          </a:p>
          <a:p>
            <a:pPr algn="ctr">
              <a:lnSpc>
                <a:spcPts val="3423"/>
              </a:lnSpc>
            </a:pPr>
            <a:endParaRPr lang="en-US" sz="2445">
              <a:solidFill>
                <a:srgbClr val="FFFFFF"/>
              </a:solidFill>
              <a:latin typeface="Helvetica World"/>
              <a:ea typeface="Helvetica World"/>
              <a:cs typeface="Helvetica World"/>
              <a:sym typeface="Helvetica Wor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194</Words>
  <Application>Microsoft Office PowerPoint</Application>
  <PresentationFormat>Custom</PresentationFormat>
  <Paragraphs>39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Helvetica World Bold</vt:lpstr>
      <vt:lpstr>Helvetica World</vt:lpstr>
      <vt:lpstr>Calibri</vt:lpstr>
      <vt:lpstr>Arial</vt:lpstr>
      <vt:lpstr>Source Sans Pro Bold</vt:lpstr>
      <vt:lpstr>Source Sans Pro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Sanofi</dc:title>
  <dc:creator>Nazneen</dc:creator>
  <cp:lastModifiedBy>Nazneen Merchant</cp:lastModifiedBy>
  <cp:revision>1</cp:revision>
  <dcterms:created xsi:type="dcterms:W3CDTF">2006-08-16T00:00:00Z</dcterms:created>
  <dcterms:modified xsi:type="dcterms:W3CDTF">2026-08-14T20:19:08Z</dcterms:modified>
  <dc:identifier>DAHSF8zIo8M</dc:identifier>
</cp:coreProperties>
</file>